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logger" panose="020B0604020202020204" charset="0"/>
      <p:regular r:id="rId12"/>
    </p:embeddedFont>
    <p:embeddedFont>
      <p:font typeface="Blogger Bold" panose="020B0604020202020204" charset="0"/>
      <p:regular r:id="rId13"/>
    </p:embeddedFont>
    <p:embeddedFont>
      <p:font typeface="Blogger Medium" panose="020B0604020202020204" charset="0"/>
      <p:regular r:id="rId14"/>
    </p:embeddedFont>
    <p:embeddedFont>
      <p:font typeface="SuperDario"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6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12" Type="http://schemas.openxmlformats.org/officeDocument/2006/relationships/image" Target="../media/image11.sv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gif"/><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g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2.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gif"/><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4.gi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slideLayout" Target="../slideLayouts/slideLayout7.xm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gif"/><Relationship Id="rId2" Type="http://schemas.openxmlformats.org/officeDocument/2006/relationships/image" Target="../media/image45.gif"/><Relationship Id="rId16"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svg"/><Relationship Id="rId5" Type="http://schemas.openxmlformats.org/officeDocument/2006/relationships/image" Target="../media/image48.png"/><Relationship Id="rId15" Type="http://schemas.openxmlformats.org/officeDocument/2006/relationships/image" Target="../media/image37.pn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gif"/><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jpeg"/><Relationship Id="rId3" Type="http://schemas.openxmlformats.org/officeDocument/2006/relationships/slideLayout" Target="../slideLayouts/slideLayout7.xml"/><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video" Target="../media/media2.mp4"/><Relationship Id="rId16" Type="http://schemas.openxmlformats.org/officeDocument/2006/relationships/image" Target="../media/image70.png"/><Relationship Id="rId1" Type="http://schemas.microsoft.com/office/2007/relationships/media" Target="../media/media2.mp4"/><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2.svg"/><Relationship Id="rId3" Type="http://schemas.openxmlformats.org/officeDocument/2006/relationships/image" Target="../media/image74.svg"/><Relationship Id="rId7" Type="http://schemas.openxmlformats.org/officeDocument/2006/relationships/image" Target="../media/image78.gif"/><Relationship Id="rId12" Type="http://schemas.openxmlformats.org/officeDocument/2006/relationships/image" Target="../media/image81.png"/><Relationship Id="rId2" Type="http://schemas.openxmlformats.org/officeDocument/2006/relationships/image" Target="../media/image73.png"/><Relationship Id="rId16" Type="http://schemas.openxmlformats.org/officeDocument/2006/relationships/image" Target="../media/image20.gif"/><Relationship Id="rId1" Type="http://schemas.openxmlformats.org/officeDocument/2006/relationships/slideLayout" Target="../slideLayouts/slideLayout7.xml"/><Relationship Id="rId6" Type="http://schemas.openxmlformats.org/officeDocument/2006/relationships/image" Target="../media/image77.gif"/><Relationship Id="rId11" Type="http://schemas.openxmlformats.org/officeDocument/2006/relationships/image" Target="../media/image80.svg"/><Relationship Id="rId5" Type="http://schemas.openxmlformats.org/officeDocument/2006/relationships/image" Target="../media/image76.svg"/><Relationship Id="rId15" Type="http://schemas.openxmlformats.org/officeDocument/2006/relationships/image" Target="../media/image22.sv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13.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950547" y="5143500"/>
            <a:ext cx="2962656" cy="4114800"/>
          </a:xfrm>
          <a:prstGeom prst="rect">
            <a:avLst/>
          </a:prstGeom>
        </p:spPr>
      </p:pic>
      <p:grpSp>
        <p:nvGrpSpPr>
          <p:cNvPr id="3" name="Group 3"/>
          <p:cNvGrpSpPr/>
          <p:nvPr/>
        </p:nvGrpSpPr>
        <p:grpSpPr>
          <a:xfrm>
            <a:off x="0" y="8907087"/>
            <a:ext cx="18288000" cy="1379913"/>
            <a:chOff x="0" y="0"/>
            <a:chExt cx="24384000" cy="1839884"/>
          </a:xfrm>
        </p:grpSpPr>
        <p:sp>
          <p:nvSpPr>
            <p:cNvPr id="4" name="Freeform 4"/>
            <p:cNvSpPr/>
            <p:nvPr/>
          </p:nvSpPr>
          <p:spPr>
            <a:xfrm>
              <a:off x="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19200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Freeform 6"/>
          <p:cNvSpPr/>
          <p:nvPr/>
        </p:nvSpPr>
        <p:spPr>
          <a:xfrm>
            <a:off x="6001007" y="7317486"/>
            <a:ext cx="6285986" cy="1360059"/>
          </a:xfrm>
          <a:custGeom>
            <a:avLst/>
            <a:gdLst/>
            <a:ahLst/>
            <a:cxnLst/>
            <a:rect l="l" t="t" r="r" b="b"/>
            <a:pathLst>
              <a:path w="6285986" h="1360059">
                <a:moveTo>
                  <a:pt x="0" y="0"/>
                </a:moveTo>
                <a:lnTo>
                  <a:pt x="6285986" y="0"/>
                </a:lnTo>
                <a:lnTo>
                  <a:pt x="6285986" y="1360059"/>
                </a:lnTo>
                <a:lnTo>
                  <a:pt x="0" y="1360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7" name="Picture 7"/>
          <p:cNvPicPr>
            <a:picLocks noChangeAspect="1"/>
          </p:cNvPicPr>
          <p:nvPr/>
        </p:nvPicPr>
        <p:blipFill>
          <a:blip r:embed="rId7"/>
          <a:srcRect/>
          <a:stretch>
            <a:fillRect/>
          </a:stretch>
        </p:blipFill>
        <p:spPr>
          <a:xfrm>
            <a:off x="2381923" y="6138156"/>
            <a:ext cx="2190077" cy="1872516"/>
          </a:xfrm>
          <a:prstGeom prst="rect">
            <a:avLst/>
          </a:prstGeom>
        </p:spPr>
      </p:pic>
      <p:sp>
        <p:nvSpPr>
          <p:cNvPr id="8" name="Freeform 8"/>
          <p:cNvSpPr/>
          <p:nvPr/>
        </p:nvSpPr>
        <p:spPr>
          <a:xfrm>
            <a:off x="1731050" y="6787614"/>
            <a:ext cx="1554286" cy="2470686"/>
          </a:xfrm>
          <a:custGeom>
            <a:avLst/>
            <a:gdLst/>
            <a:ahLst/>
            <a:cxnLst/>
            <a:rect l="l" t="t" r="r" b="b"/>
            <a:pathLst>
              <a:path w="1554286" h="2470686">
                <a:moveTo>
                  <a:pt x="0" y="0"/>
                </a:moveTo>
                <a:lnTo>
                  <a:pt x="1554286" y="0"/>
                </a:lnTo>
                <a:lnTo>
                  <a:pt x="1554286" y="2470686"/>
                </a:lnTo>
                <a:lnTo>
                  <a:pt x="0" y="24706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7201" y="234984"/>
            <a:ext cx="1762999" cy="1250126"/>
          </a:xfrm>
          <a:custGeom>
            <a:avLst/>
            <a:gdLst/>
            <a:ahLst/>
            <a:cxnLst/>
            <a:rect l="l" t="t" r="r" b="b"/>
            <a:pathLst>
              <a:path w="1762999" h="1250126">
                <a:moveTo>
                  <a:pt x="0" y="0"/>
                </a:moveTo>
                <a:lnTo>
                  <a:pt x="1762998" y="0"/>
                </a:lnTo>
                <a:lnTo>
                  <a:pt x="1762998" y="1250126"/>
                </a:lnTo>
                <a:lnTo>
                  <a:pt x="0" y="1250126"/>
                </a:lnTo>
                <a:lnTo>
                  <a:pt x="0" y="0"/>
                </a:lnTo>
                <a:close/>
              </a:path>
            </a:pathLst>
          </a:custGeom>
          <a:blipFill>
            <a:blip r:embed="rId10"/>
            <a:stretch>
              <a:fillRect/>
            </a:stretch>
          </a:blipFill>
        </p:spPr>
      </p:sp>
      <p:sp>
        <p:nvSpPr>
          <p:cNvPr id="10" name="TextBox 10"/>
          <p:cNvSpPr txBox="1"/>
          <p:nvPr/>
        </p:nvSpPr>
        <p:spPr>
          <a:xfrm>
            <a:off x="963889" y="1493197"/>
            <a:ext cx="16594769" cy="2917005"/>
          </a:xfrm>
          <a:prstGeom prst="rect">
            <a:avLst/>
          </a:prstGeom>
        </p:spPr>
        <p:txBody>
          <a:bodyPr lIns="0" tIns="0" rIns="0" bIns="0" rtlCol="0" anchor="t">
            <a:spAutoFit/>
          </a:bodyPr>
          <a:lstStyle/>
          <a:p>
            <a:pPr marL="0" lvl="0" indent="0" algn="ctr">
              <a:lnSpc>
                <a:spcPts val="20112"/>
              </a:lnSpc>
            </a:pPr>
            <a:r>
              <a:rPr lang="en-US" sz="17338" spc="3311">
                <a:solidFill>
                  <a:srgbClr val="FA6AE0"/>
                </a:solidFill>
                <a:latin typeface="SuperDario"/>
                <a:ea typeface="SuperDario"/>
                <a:cs typeface="SuperDario"/>
                <a:sym typeface="SuperDario"/>
              </a:rPr>
              <a:t>UNI-THON</a:t>
            </a:r>
          </a:p>
        </p:txBody>
      </p:sp>
      <p:sp>
        <p:nvSpPr>
          <p:cNvPr id="11" name="TextBox 11"/>
          <p:cNvSpPr txBox="1"/>
          <p:nvPr/>
        </p:nvSpPr>
        <p:spPr>
          <a:xfrm>
            <a:off x="4004176" y="4048252"/>
            <a:ext cx="10279649" cy="961898"/>
          </a:xfrm>
          <a:prstGeom prst="rect">
            <a:avLst/>
          </a:prstGeom>
        </p:spPr>
        <p:txBody>
          <a:bodyPr lIns="0" tIns="0" rIns="0" bIns="0" rtlCol="0" anchor="t">
            <a:spAutoFit/>
          </a:bodyPr>
          <a:lstStyle/>
          <a:p>
            <a:pPr algn="ctr">
              <a:lnSpc>
                <a:spcPts val="3616"/>
              </a:lnSpc>
            </a:pPr>
            <a:r>
              <a:rPr lang="en-US" sz="3200" b="1" spc="617">
                <a:solidFill>
                  <a:srgbClr val="000000"/>
                </a:solidFill>
                <a:latin typeface="Blogger Bold"/>
                <a:ea typeface="Blogger Bold"/>
                <a:cs typeface="Blogger Bold"/>
                <a:sym typeface="Blogger Bold"/>
              </a:rPr>
              <a:t>A 2D GAME USING GODOT ENGINE</a:t>
            </a:r>
          </a:p>
          <a:p>
            <a:pPr marL="0" lvl="0" indent="0" algn="ctr">
              <a:lnSpc>
                <a:spcPts val="3616"/>
              </a:lnSpc>
              <a:spcBef>
                <a:spcPct val="0"/>
              </a:spcBef>
            </a:pPr>
            <a:r>
              <a:rPr lang="en-US" sz="3200" b="1" spc="617">
                <a:solidFill>
                  <a:srgbClr val="000000"/>
                </a:solidFill>
                <a:latin typeface="Blogger Bold"/>
                <a:ea typeface="Blogger Bold"/>
                <a:cs typeface="Blogger Bold"/>
                <a:sym typeface="Blogger Bold"/>
              </a:rPr>
              <a:t>BY</a:t>
            </a:r>
          </a:p>
        </p:txBody>
      </p:sp>
      <p:sp>
        <p:nvSpPr>
          <p:cNvPr id="12" name="TextBox 12"/>
          <p:cNvSpPr txBox="1"/>
          <p:nvPr/>
        </p:nvSpPr>
        <p:spPr>
          <a:xfrm>
            <a:off x="7511669" y="7203186"/>
            <a:ext cx="3264662" cy="1384440"/>
          </a:xfrm>
          <a:prstGeom prst="rect">
            <a:avLst/>
          </a:prstGeom>
        </p:spPr>
        <p:txBody>
          <a:bodyPr lIns="0" tIns="0" rIns="0" bIns="0" rtlCol="0" anchor="t">
            <a:spAutoFit/>
          </a:bodyPr>
          <a:lstStyle/>
          <a:p>
            <a:pPr marL="0" lvl="0" indent="0" algn="ctr">
              <a:lnSpc>
                <a:spcPts val="9555"/>
              </a:lnSpc>
              <a:spcBef>
                <a:spcPct val="0"/>
              </a:spcBef>
            </a:pPr>
            <a:r>
              <a:rPr lang="en-US" sz="8237" spc="1219">
                <a:solidFill>
                  <a:srgbClr val="000000"/>
                </a:solidFill>
                <a:latin typeface="SuperDario"/>
                <a:ea typeface="SuperDario"/>
                <a:cs typeface="SuperDario"/>
                <a:sym typeface="SuperDario"/>
              </a:rPr>
              <a:t>START</a:t>
            </a:r>
          </a:p>
        </p:txBody>
      </p:sp>
      <p:sp>
        <p:nvSpPr>
          <p:cNvPr id="13" name="TextBox 13"/>
          <p:cNvSpPr txBox="1"/>
          <p:nvPr/>
        </p:nvSpPr>
        <p:spPr>
          <a:xfrm>
            <a:off x="1808246" y="1650091"/>
            <a:ext cx="12292680" cy="565404"/>
          </a:xfrm>
          <a:prstGeom prst="rect">
            <a:avLst/>
          </a:prstGeom>
        </p:spPr>
        <p:txBody>
          <a:bodyPr lIns="0" tIns="0" rIns="0" bIns="0" rtlCol="0" anchor="t">
            <a:spAutoFit/>
          </a:bodyPr>
          <a:lstStyle/>
          <a:p>
            <a:pPr marL="0" lvl="0" indent="0" algn="l">
              <a:lnSpc>
                <a:spcPts val="4067"/>
              </a:lnSpc>
            </a:pPr>
            <a:r>
              <a:rPr lang="en-US" sz="3600" b="1" spc="694">
                <a:solidFill>
                  <a:srgbClr val="000000"/>
                </a:solidFill>
                <a:latin typeface="Blogger Bold"/>
                <a:ea typeface="Blogger Bold"/>
                <a:cs typeface="Blogger Bold"/>
                <a:sym typeface="Blogger Bold"/>
              </a:rPr>
              <a:t>DEPARTMENT OF COMPUTER ENGINEERING</a:t>
            </a:r>
          </a:p>
        </p:txBody>
      </p:sp>
      <p:sp>
        <p:nvSpPr>
          <p:cNvPr id="14" name="TextBox 14"/>
          <p:cNvSpPr txBox="1"/>
          <p:nvPr/>
        </p:nvSpPr>
        <p:spPr>
          <a:xfrm>
            <a:off x="1808246" y="215934"/>
            <a:ext cx="15633139" cy="1453208"/>
          </a:xfrm>
          <a:prstGeom prst="rect">
            <a:avLst/>
          </a:prstGeom>
        </p:spPr>
        <p:txBody>
          <a:bodyPr lIns="0" tIns="0" rIns="0" bIns="0" rtlCol="0" anchor="t">
            <a:spAutoFit/>
          </a:bodyPr>
          <a:lstStyle/>
          <a:p>
            <a:pPr marL="0" lvl="0" indent="0" algn="l">
              <a:lnSpc>
                <a:spcPts val="5530"/>
              </a:lnSpc>
            </a:pPr>
            <a:r>
              <a:rPr lang="en-US" sz="4893" b="1" spc="944">
                <a:solidFill>
                  <a:srgbClr val="000000"/>
                </a:solidFill>
                <a:latin typeface="Blogger Bold"/>
                <a:ea typeface="Blogger Bold"/>
                <a:cs typeface="Blogger Bold"/>
                <a:sym typeface="Blogger Bold"/>
              </a:rPr>
              <a:t>NEW HORIZON INSTITUTE OF TECHNOLOGY AND MANAGEMENT</a:t>
            </a:r>
          </a:p>
        </p:txBody>
      </p:sp>
      <p:sp>
        <p:nvSpPr>
          <p:cNvPr id="15" name="Freeform 15"/>
          <p:cNvSpPr/>
          <p:nvPr/>
        </p:nvSpPr>
        <p:spPr>
          <a:xfrm>
            <a:off x="13495339" y="-58560"/>
            <a:ext cx="1316684" cy="3532567"/>
          </a:xfrm>
          <a:custGeom>
            <a:avLst/>
            <a:gdLst/>
            <a:ahLst/>
            <a:cxnLst/>
            <a:rect l="l" t="t" r="r" b="b"/>
            <a:pathLst>
              <a:path w="1316684" h="3532567">
                <a:moveTo>
                  <a:pt x="0" y="0"/>
                </a:moveTo>
                <a:lnTo>
                  <a:pt x="1316684" y="0"/>
                </a:lnTo>
                <a:lnTo>
                  <a:pt x="1316684" y="3532566"/>
                </a:lnTo>
                <a:lnTo>
                  <a:pt x="0" y="35325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5541757" y="5000625"/>
            <a:ext cx="7204487" cy="2179320"/>
          </a:xfrm>
          <a:prstGeom prst="rect">
            <a:avLst/>
          </a:prstGeom>
        </p:spPr>
        <p:txBody>
          <a:bodyPr lIns="0" tIns="0" rIns="0" bIns="0" rtlCol="0" anchor="t">
            <a:spAutoFit/>
          </a:bodyPr>
          <a:lstStyle/>
          <a:p>
            <a:pPr algn="just">
              <a:lnSpc>
                <a:spcPts val="3389"/>
              </a:lnSpc>
            </a:pPr>
            <a:r>
              <a:rPr lang="en-US" sz="2999" b="1" spc="578">
                <a:solidFill>
                  <a:srgbClr val="000000"/>
                </a:solidFill>
                <a:latin typeface="Blogger Bold"/>
                <a:ea typeface="Blogger Bold"/>
                <a:cs typeface="Blogger Bold"/>
                <a:sym typeface="Blogger Bold"/>
              </a:rPr>
              <a:t>HARSH NAGAONKAR, 12212002</a:t>
            </a:r>
          </a:p>
          <a:p>
            <a:pPr algn="just">
              <a:lnSpc>
                <a:spcPts val="3389"/>
              </a:lnSpc>
            </a:pPr>
            <a:r>
              <a:rPr lang="en-US" sz="2999" b="1" spc="578">
                <a:solidFill>
                  <a:srgbClr val="000000"/>
                </a:solidFill>
                <a:latin typeface="Blogger Bold"/>
                <a:ea typeface="Blogger Bold"/>
                <a:cs typeface="Blogger Bold"/>
                <a:sym typeface="Blogger Bold"/>
              </a:rPr>
              <a:t>MAHESHREE KATLA, 12212036</a:t>
            </a:r>
          </a:p>
          <a:p>
            <a:pPr algn="ctr">
              <a:lnSpc>
                <a:spcPts val="3389"/>
              </a:lnSpc>
            </a:pPr>
            <a:r>
              <a:rPr lang="en-US" sz="2999" b="1" spc="578">
                <a:solidFill>
                  <a:srgbClr val="000000"/>
                </a:solidFill>
                <a:latin typeface="Blogger Bold"/>
                <a:ea typeface="Blogger Bold"/>
                <a:cs typeface="Blogger Bold"/>
                <a:sym typeface="Blogger Bold"/>
              </a:rPr>
              <a:t>SANA GIRISH, 12242046</a:t>
            </a:r>
          </a:p>
          <a:p>
            <a:pPr algn="just">
              <a:lnSpc>
                <a:spcPts val="3389"/>
              </a:lnSpc>
            </a:pPr>
            <a:endParaRPr lang="en-US" sz="2999" b="1" spc="578">
              <a:solidFill>
                <a:srgbClr val="000000"/>
              </a:solidFill>
              <a:latin typeface="Blogger Bold"/>
              <a:ea typeface="Blogger Bold"/>
              <a:cs typeface="Blogger Bold"/>
              <a:sym typeface="Blogger Bold"/>
            </a:endParaRPr>
          </a:p>
          <a:p>
            <a:pPr marL="0" lvl="0" indent="0" algn="just">
              <a:lnSpc>
                <a:spcPts val="3389"/>
              </a:lnSpc>
            </a:pPr>
            <a:r>
              <a:rPr lang="en-US" sz="2999" b="1" spc="578">
                <a:solidFill>
                  <a:srgbClr val="000000"/>
                </a:solidFill>
                <a:latin typeface="Blogger Bold"/>
                <a:ea typeface="Blogger Bold"/>
                <a:cs typeface="Blogger Bold"/>
                <a:sym typeface="Blogger Bold"/>
              </a:rPr>
              <a:t>GUIDED BY: MS. INDIRA JOSHI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a:off x="8340295" y="5396185"/>
            <a:ext cx="1607411" cy="3522214"/>
          </a:xfrm>
          <a:custGeom>
            <a:avLst/>
            <a:gdLst/>
            <a:ahLst/>
            <a:cxnLst/>
            <a:rect l="l" t="t" r="r" b="b"/>
            <a:pathLst>
              <a:path w="1607411" h="3522214">
                <a:moveTo>
                  <a:pt x="0" y="0"/>
                </a:moveTo>
                <a:lnTo>
                  <a:pt x="1607410" y="0"/>
                </a:lnTo>
                <a:lnTo>
                  <a:pt x="1607410" y="3522215"/>
                </a:lnTo>
                <a:lnTo>
                  <a:pt x="0" y="3522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7681812" y="1143910"/>
            <a:ext cx="2924377" cy="1623029"/>
          </a:xfrm>
          <a:prstGeom prst="rect">
            <a:avLst/>
          </a:prstGeom>
        </p:spPr>
      </p:pic>
      <p:grpSp>
        <p:nvGrpSpPr>
          <p:cNvPr id="4" name="Group 4"/>
          <p:cNvGrpSpPr/>
          <p:nvPr/>
        </p:nvGrpSpPr>
        <p:grpSpPr>
          <a:xfrm>
            <a:off x="8219532" y="8918400"/>
            <a:ext cx="1848936" cy="3386271"/>
            <a:chOff x="0" y="0"/>
            <a:chExt cx="2465247" cy="4515027"/>
          </a:xfrm>
        </p:grpSpPr>
        <p:sp>
          <p:nvSpPr>
            <p:cNvPr id="5" name="Freeform 5"/>
            <p:cNvSpPr/>
            <p:nvPr/>
          </p:nvSpPr>
          <p:spPr>
            <a:xfrm>
              <a:off x="0" y="0"/>
              <a:ext cx="2465247" cy="1755648"/>
            </a:xfrm>
            <a:custGeom>
              <a:avLst/>
              <a:gdLst/>
              <a:ahLst/>
              <a:cxnLst/>
              <a:rect l="l" t="t" r="r" b="b"/>
              <a:pathLst>
                <a:path w="2465247" h="1755648">
                  <a:moveTo>
                    <a:pt x="0" y="0"/>
                  </a:moveTo>
                  <a:lnTo>
                    <a:pt x="2465247" y="0"/>
                  </a:lnTo>
                  <a:lnTo>
                    <a:pt x="2465247" y="1755648"/>
                  </a:lnTo>
                  <a:lnTo>
                    <a:pt x="0" y="1755648"/>
                  </a:lnTo>
                  <a:lnTo>
                    <a:pt x="0" y="0"/>
                  </a:lnTo>
                  <a:close/>
                </a:path>
              </a:pathLst>
            </a:custGeom>
            <a:blipFill>
              <a:blip r:embed="rId5">
                <a:extLst>
                  <a:ext uri="{96DAC541-7B7A-43D3-8B79-37D633B846F1}">
                    <asvg:svgBlip xmlns:asvg="http://schemas.microsoft.com/office/drawing/2016/SVG/main" r:embed="rId6"/>
                  </a:ext>
                </a:extLst>
              </a:blip>
              <a:stretch>
                <a:fillRect r="-295643"/>
              </a:stretch>
            </a:blipFill>
          </p:spPr>
        </p:sp>
        <p:sp>
          <p:nvSpPr>
            <p:cNvPr id="6" name="Freeform 6"/>
            <p:cNvSpPr/>
            <p:nvPr/>
          </p:nvSpPr>
          <p:spPr>
            <a:xfrm>
              <a:off x="501" y="1607536"/>
              <a:ext cx="2464246" cy="1460096"/>
            </a:xfrm>
            <a:custGeom>
              <a:avLst/>
              <a:gdLst/>
              <a:ahLst/>
              <a:cxnLst/>
              <a:rect l="l" t="t" r="r" b="b"/>
              <a:pathLst>
                <a:path w="2464246" h="1460096">
                  <a:moveTo>
                    <a:pt x="0" y="0"/>
                  </a:moveTo>
                  <a:lnTo>
                    <a:pt x="2464246" y="0"/>
                  </a:lnTo>
                  <a:lnTo>
                    <a:pt x="2464246" y="1460096"/>
                  </a:lnTo>
                  <a:lnTo>
                    <a:pt x="0" y="1460096"/>
                  </a:lnTo>
                  <a:lnTo>
                    <a:pt x="0" y="0"/>
                  </a:lnTo>
                  <a:close/>
                </a:path>
              </a:pathLst>
            </a:custGeom>
            <a:blipFill>
              <a:blip r:embed="rId5">
                <a:extLst>
                  <a:ext uri="{96DAC541-7B7A-43D3-8B79-37D633B846F1}">
                    <asvg:svgBlip xmlns:asvg="http://schemas.microsoft.com/office/drawing/2016/SVG/main" r:embed="rId6"/>
                  </a:ext>
                </a:extLst>
              </a:blip>
              <a:stretch>
                <a:fillRect t="-20241" r="-295804"/>
              </a:stretch>
            </a:blipFill>
          </p:spPr>
        </p:sp>
        <p:sp>
          <p:nvSpPr>
            <p:cNvPr id="7" name="Freeform 7"/>
            <p:cNvSpPr/>
            <p:nvPr/>
          </p:nvSpPr>
          <p:spPr>
            <a:xfrm>
              <a:off x="501" y="3054932"/>
              <a:ext cx="2464246" cy="1460096"/>
            </a:xfrm>
            <a:custGeom>
              <a:avLst/>
              <a:gdLst/>
              <a:ahLst/>
              <a:cxnLst/>
              <a:rect l="l" t="t" r="r" b="b"/>
              <a:pathLst>
                <a:path w="2464246" h="1460096">
                  <a:moveTo>
                    <a:pt x="0" y="0"/>
                  </a:moveTo>
                  <a:lnTo>
                    <a:pt x="2464246" y="0"/>
                  </a:lnTo>
                  <a:lnTo>
                    <a:pt x="2464246" y="1460095"/>
                  </a:lnTo>
                  <a:lnTo>
                    <a:pt x="0" y="1460095"/>
                  </a:lnTo>
                  <a:lnTo>
                    <a:pt x="0" y="0"/>
                  </a:lnTo>
                  <a:close/>
                </a:path>
              </a:pathLst>
            </a:custGeom>
            <a:blipFill>
              <a:blip r:embed="rId5">
                <a:extLst>
                  <a:ext uri="{96DAC541-7B7A-43D3-8B79-37D633B846F1}">
                    <asvg:svgBlip xmlns:asvg="http://schemas.microsoft.com/office/drawing/2016/SVG/main" r:embed="rId6"/>
                  </a:ext>
                </a:extLst>
              </a:blip>
              <a:stretch>
                <a:fillRect t="-20241" r="-295804"/>
              </a:stretch>
            </a:blipFill>
          </p:spPr>
        </p:sp>
      </p:grpSp>
      <p:sp>
        <p:nvSpPr>
          <p:cNvPr id="8" name="Freeform 8"/>
          <p:cNvSpPr/>
          <p:nvPr/>
        </p:nvSpPr>
        <p:spPr>
          <a:xfrm>
            <a:off x="6646952" y="5463493"/>
            <a:ext cx="1426954" cy="1426954"/>
          </a:xfrm>
          <a:custGeom>
            <a:avLst/>
            <a:gdLst/>
            <a:ahLst/>
            <a:cxnLst/>
            <a:rect l="l" t="t" r="r" b="b"/>
            <a:pathLst>
              <a:path w="1426954" h="1426954">
                <a:moveTo>
                  <a:pt x="0" y="0"/>
                </a:moveTo>
                <a:lnTo>
                  <a:pt x="1426954" y="0"/>
                </a:lnTo>
                <a:lnTo>
                  <a:pt x="1426954" y="1426954"/>
                </a:lnTo>
                <a:lnTo>
                  <a:pt x="0" y="14269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580354" y="2899803"/>
            <a:ext cx="9127292" cy="2430020"/>
          </a:xfrm>
          <a:prstGeom prst="rect">
            <a:avLst/>
          </a:prstGeom>
        </p:spPr>
        <p:txBody>
          <a:bodyPr lIns="0" tIns="0" rIns="0" bIns="0" rtlCol="0" anchor="t">
            <a:spAutoFit/>
          </a:bodyPr>
          <a:lstStyle/>
          <a:p>
            <a:pPr marL="0" lvl="1" indent="0" algn="ctr">
              <a:lnSpc>
                <a:spcPts val="17058"/>
              </a:lnSpc>
              <a:spcBef>
                <a:spcPct val="0"/>
              </a:spcBef>
            </a:pPr>
            <a:r>
              <a:rPr lang="en-US" sz="14098">
                <a:solidFill>
                  <a:srgbClr val="000000"/>
                </a:solidFill>
                <a:latin typeface="SuperDario"/>
                <a:ea typeface="SuperDario"/>
                <a:cs typeface="SuperDario"/>
                <a:sym typeface="SuperDario"/>
              </a:rPr>
              <a:t>Thank you!</a:t>
            </a:r>
          </a:p>
        </p:txBody>
      </p:sp>
      <p:sp>
        <p:nvSpPr>
          <p:cNvPr id="10" name="Freeform 10"/>
          <p:cNvSpPr/>
          <p:nvPr/>
        </p:nvSpPr>
        <p:spPr>
          <a:xfrm>
            <a:off x="-85623" y="323587"/>
            <a:ext cx="6020126" cy="2725475"/>
          </a:xfrm>
          <a:custGeom>
            <a:avLst/>
            <a:gdLst/>
            <a:ahLst/>
            <a:cxnLst/>
            <a:rect l="l" t="t" r="r" b="b"/>
            <a:pathLst>
              <a:path w="6020126" h="2725475">
                <a:moveTo>
                  <a:pt x="0" y="0"/>
                </a:moveTo>
                <a:lnTo>
                  <a:pt x="6020127" y="0"/>
                </a:lnTo>
                <a:lnTo>
                  <a:pt x="6020127" y="2725476"/>
                </a:lnTo>
                <a:lnTo>
                  <a:pt x="0" y="2725476"/>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p:spPr>
      </p:sp>
      <p:sp>
        <p:nvSpPr>
          <p:cNvPr id="11" name="Freeform 11"/>
          <p:cNvSpPr/>
          <p:nvPr/>
        </p:nvSpPr>
        <p:spPr>
          <a:xfrm>
            <a:off x="9947705" y="1143910"/>
            <a:ext cx="6020126" cy="2725475"/>
          </a:xfrm>
          <a:custGeom>
            <a:avLst/>
            <a:gdLst/>
            <a:ahLst/>
            <a:cxnLst/>
            <a:rect l="l" t="t" r="r" b="b"/>
            <a:pathLst>
              <a:path w="6020126" h="2725475">
                <a:moveTo>
                  <a:pt x="0" y="0"/>
                </a:moveTo>
                <a:lnTo>
                  <a:pt x="6020127" y="0"/>
                </a:lnTo>
                <a:lnTo>
                  <a:pt x="6020127" y="2725476"/>
                </a:lnTo>
                <a:lnTo>
                  <a:pt x="0" y="2725476"/>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5518145" y="0"/>
            <a:ext cx="6020126" cy="2725475"/>
          </a:xfrm>
          <a:custGeom>
            <a:avLst/>
            <a:gdLst/>
            <a:ahLst/>
            <a:cxnLst/>
            <a:rect l="l" t="t" r="r" b="b"/>
            <a:pathLst>
              <a:path w="6020126" h="2725475">
                <a:moveTo>
                  <a:pt x="0" y="0"/>
                </a:moveTo>
                <a:lnTo>
                  <a:pt x="6020126" y="0"/>
                </a:lnTo>
                <a:lnTo>
                  <a:pt x="6020126" y="2725475"/>
                </a:lnTo>
                <a:lnTo>
                  <a:pt x="0" y="2725475"/>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a:off x="376062" y="605924"/>
            <a:ext cx="843077" cy="843077"/>
          </a:xfrm>
          <a:custGeom>
            <a:avLst/>
            <a:gdLst/>
            <a:ahLst/>
            <a:cxnLst/>
            <a:rect l="l" t="t" r="r" b="b"/>
            <a:pathLst>
              <a:path w="843077" h="843077">
                <a:moveTo>
                  <a:pt x="0" y="0"/>
                </a:moveTo>
                <a:lnTo>
                  <a:pt x="843077" y="0"/>
                </a:lnTo>
                <a:lnTo>
                  <a:pt x="843077" y="843077"/>
                </a:lnTo>
                <a:lnTo>
                  <a:pt x="0" y="84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5787" y="605924"/>
            <a:ext cx="843077" cy="843077"/>
          </a:xfrm>
          <a:custGeom>
            <a:avLst/>
            <a:gdLst/>
            <a:ahLst/>
            <a:cxnLst/>
            <a:rect l="l" t="t" r="r" b="b"/>
            <a:pathLst>
              <a:path w="843077" h="843077">
                <a:moveTo>
                  <a:pt x="0" y="0"/>
                </a:moveTo>
                <a:lnTo>
                  <a:pt x="843077" y="0"/>
                </a:lnTo>
                <a:lnTo>
                  <a:pt x="843077" y="843077"/>
                </a:lnTo>
                <a:lnTo>
                  <a:pt x="0" y="84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35511" y="605924"/>
            <a:ext cx="843077" cy="843077"/>
          </a:xfrm>
          <a:custGeom>
            <a:avLst/>
            <a:gdLst/>
            <a:ahLst/>
            <a:cxnLst/>
            <a:rect l="l" t="t" r="r" b="b"/>
            <a:pathLst>
              <a:path w="843077" h="843077">
                <a:moveTo>
                  <a:pt x="0" y="0"/>
                </a:moveTo>
                <a:lnTo>
                  <a:pt x="843077" y="0"/>
                </a:lnTo>
                <a:lnTo>
                  <a:pt x="843077" y="843077"/>
                </a:lnTo>
                <a:lnTo>
                  <a:pt x="0" y="84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165236" y="605924"/>
            <a:ext cx="843077" cy="843077"/>
          </a:xfrm>
          <a:custGeom>
            <a:avLst/>
            <a:gdLst/>
            <a:ahLst/>
            <a:cxnLst/>
            <a:rect l="l" t="t" r="r" b="b"/>
            <a:pathLst>
              <a:path w="843077" h="843077">
                <a:moveTo>
                  <a:pt x="0" y="0"/>
                </a:moveTo>
                <a:lnTo>
                  <a:pt x="843076" y="0"/>
                </a:lnTo>
                <a:lnTo>
                  <a:pt x="843076" y="843077"/>
                </a:lnTo>
                <a:lnTo>
                  <a:pt x="0" y="84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094960" y="605924"/>
            <a:ext cx="843077" cy="843077"/>
          </a:xfrm>
          <a:custGeom>
            <a:avLst/>
            <a:gdLst/>
            <a:ahLst/>
            <a:cxnLst/>
            <a:rect l="l" t="t" r="r" b="b"/>
            <a:pathLst>
              <a:path w="843077" h="843077">
                <a:moveTo>
                  <a:pt x="0" y="0"/>
                </a:moveTo>
                <a:lnTo>
                  <a:pt x="843077" y="0"/>
                </a:lnTo>
                <a:lnTo>
                  <a:pt x="843077" y="843077"/>
                </a:lnTo>
                <a:lnTo>
                  <a:pt x="0" y="84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97601" y="2101558"/>
            <a:ext cx="14955927" cy="8946364"/>
          </a:xfrm>
          <a:custGeom>
            <a:avLst/>
            <a:gdLst/>
            <a:ahLst/>
            <a:cxnLst/>
            <a:rect l="l" t="t" r="r" b="b"/>
            <a:pathLst>
              <a:path w="14955927" h="8946364">
                <a:moveTo>
                  <a:pt x="0" y="0"/>
                </a:moveTo>
                <a:lnTo>
                  <a:pt x="14955927" y="0"/>
                </a:lnTo>
                <a:lnTo>
                  <a:pt x="14955927" y="8946364"/>
                </a:lnTo>
                <a:lnTo>
                  <a:pt x="0" y="89463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 name="Picture 8"/>
          <p:cNvPicPr>
            <a:picLocks noChangeAspect="1"/>
          </p:cNvPicPr>
          <p:nvPr/>
        </p:nvPicPr>
        <p:blipFill>
          <a:blip r:embed="rId6"/>
          <a:srcRect/>
          <a:stretch>
            <a:fillRect/>
          </a:stretch>
        </p:blipFill>
        <p:spPr>
          <a:xfrm>
            <a:off x="1219139" y="2349861"/>
            <a:ext cx="14275628" cy="8065730"/>
          </a:xfrm>
          <a:prstGeom prst="rect">
            <a:avLst/>
          </a:prstGeom>
        </p:spPr>
      </p:pic>
      <p:grpSp>
        <p:nvGrpSpPr>
          <p:cNvPr id="9" name="Group 9"/>
          <p:cNvGrpSpPr/>
          <p:nvPr/>
        </p:nvGrpSpPr>
        <p:grpSpPr>
          <a:xfrm>
            <a:off x="8665841" y="5274852"/>
            <a:ext cx="8894663" cy="5341859"/>
            <a:chOff x="0" y="0"/>
            <a:chExt cx="11859550" cy="7122479"/>
          </a:xfrm>
        </p:grpSpPr>
        <p:sp>
          <p:nvSpPr>
            <p:cNvPr id="10" name="Freeform 10"/>
            <p:cNvSpPr/>
            <p:nvPr/>
          </p:nvSpPr>
          <p:spPr>
            <a:xfrm>
              <a:off x="0" y="0"/>
              <a:ext cx="11859550" cy="6317906"/>
            </a:xfrm>
            <a:custGeom>
              <a:avLst/>
              <a:gdLst/>
              <a:ahLst/>
              <a:cxnLst/>
              <a:rect l="l" t="t" r="r" b="b"/>
              <a:pathLst>
                <a:path w="11859550" h="6317906">
                  <a:moveTo>
                    <a:pt x="0" y="0"/>
                  </a:moveTo>
                  <a:lnTo>
                    <a:pt x="11859550" y="0"/>
                  </a:lnTo>
                  <a:lnTo>
                    <a:pt x="11859550" y="6317906"/>
                  </a:lnTo>
                  <a:lnTo>
                    <a:pt x="0" y="63179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0" y="5484096"/>
              <a:ext cx="11859550" cy="1638383"/>
            </a:xfrm>
            <a:custGeom>
              <a:avLst/>
              <a:gdLst/>
              <a:ahLst/>
              <a:cxnLst/>
              <a:rect l="l" t="t" r="r" b="b"/>
              <a:pathLst>
                <a:path w="11859550" h="1638383">
                  <a:moveTo>
                    <a:pt x="0" y="0"/>
                  </a:moveTo>
                  <a:lnTo>
                    <a:pt x="11859550" y="0"/>
                  </a:lnTo>
                  <a:lnTo>
                    <a:pt x="11859550" y="1638383"/>
                  </a:lnTo>
                  <a:lnTo>
                    <a:pt x="0" y="1638383"/>
                  </a:lnTo>
                  <a:lnTo>
                    <a:pt x="0" y="0"/>
                  </a:lnTo>
                  <a:close/>
                </a:path>
              </a:pathLst>
            </a:custGeom>
            <a:blipFill>
              <a:blip r:embed="rId7">
                <a:extLst>
                  <a:ext uri="{96DAC541-7B7A-43D3-8B79-37D633B846F1}">
                    <asvg:svgBlip xmlns:asvg="http://schemas.microsoft.com/office/drawing/2016/SVG/main" r:embed="rId8"/>
                  </a:ext>
                </a:extLst>
              </a:blip>
              <a:stretch>
                <a:fillRect t="-285618"/>
              </a:stretch>
            </a:blipFill>
          </p:spPr>
        </p:sp>
      </p:grpSp>
      <p:sp>
        <p:nvSpPr>
          <p:cNvPr id="12" name="TextBox 12"/>
          <p:cNvSpPr txBox="1"/>
          <p:nvPr/>
        </p:nvSpPr>
        <p:spPr>
          <a:xfrm>
            <a:off x="9314952" y="5406819"/>
            <a:ext cx="7596441" cy="1856562"/>
          </a:xfrm>
          <a:prstGeom prst="rect">
            <a:avLst/>
          </a:prstGeom>
        </p:spPr>
        <p:txBody>
          <a:bodyPr lIns="0" tIns="0" rIns="0" bIns="0" rtlCol="0" anchor="t">
            <a:spAutoFit/>
          </a:bodyPr>
          <a:lstStyle/>
          <a:p>
            <a:pPr marL="0" lvl="0" indent="0" algn="ctr">
              <a:lnSpc>
                <a:spcPts val="12864"/>
              </a:lnSpc>
              <a:spcBef>
                <a:spcPct val="0"/>
              </a:spcBef>
            </a:pPr>
            <a:r>
              <a:rPr lang="en-US" sz="11090" spc="798">
                <a:solidFill>
                  <a:srgbClr val="FA6AE0"/>
                </a:solidFill>
                <a:latin typeface="SuperDario"/>
                <a:ea typeface="SuperDario"/>
                <a:cs typeface="SuperDario"/>
                <a:sym typeface="SuperDario"/>
              </a:rPr>
              <a:t>INTRODUCTION</a:t>
            </a:r>
          </a:p>
        </p:txBody>
      </p:sp>
      <p:sp>
        <p:nvSpPr>
          <p:cNvPr id="13" name="TextBox 13"/>
          <p:cNvSpPr txBox="1"/>
          <p:nvPr/>
        </p:nvSpPr>
        <p:spPr>
          <a:xfrm>
            <a:off x="9469958" y="7000873"/>
            <a:ext cx="7115183" cy="3286127"/>
          </a:xfrm>
          <a:prstGeom prst="rect">
            <a:avLst/>
          </a:prstGeom>
        </p:spPr>
        <p:txBody>
          <a:bodyPr lIns="0" tIns="0" rIns="0" bIns="0" rtlCol="0" anchor="t">
            <a:spAutoFit/>
          </a:bodyPr>
          <a:lstStyle/>
          <a:p>
            <a:pPr marL="0" lvl="1" indent="0" algn="l">
              <a:lnSpc>
                <a:spcPts val="3749"/>
              </a:lnSpc>
            </a:pPr>
            <a:r>
              <a:rPr lang="en-US" sz="2499" b="1">
                <a:solidFill>
                  <a:srgbClr val="000000"/>
                </a:solidFill>
                <a:latin typeface="Blogger Medium"/>
                <a:ea typeface="Blogger Medium"/>
                <a:cs typeface="Blogger Medium"/>
                <a:sym typeface="Blogger Medium"/>
              </a:rPr>
              <a:t>In this fast paced world where every minute may deduct your attendance from your lecture, we experience the life of a college university student stepping out. The game follows the player in a hurry by crossing highways and roads amidst raging traffic, crowded pavements and maintenance schedules.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a:off x="-240499" y="8952905"/>
            <a:ext cx="9493200" cy="1432610"/>
          </a:xfrm>
          <a:custGeom>
            <a:avLst/>
            <a:gdLst/>
            <a:ahLst/>
            <a:cxnLst/>
            <a:rect l="l" t="t" r="r" b="b"/>
            <a:pathLst>
              <a:path w="9493200" h="1432610">
                <a:moveTo>
                  <a:pt x="0" y="0"/>
                </a:moveTo>
                <a:lnTo>
                  <a:pt x="9493200" y="0"/>
                </a:lnTo>
                <a:lnTo>
                  <a:pt x="9493200" y="1432611"/>
                </a:lnTo>
                <a:lnTo>
                  <a:pt x="0" y="1432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035299" y="8952905"/>
            <a:ext cx="9493200" cy="1432610"/>
          </a:xfrm>
          <a:custGeom>
            <a:avLst/>
            <a:gdLst/>
            <a:ahLst/>
            <a:cxnLst/>
            <a:rect l="l" t="t" r="r" b="b"/>
            <a:pathLst>
              <a:path w="9493200" h="1432610">
                <a:moveTo>
                  <a:pt x="0" y="0"/>
                </a:moveTo>
                <a:lnTo>
                  <a:pt x="9493200" y="0"/>
                </a:lnTo>
                <a:lnTo>
                  <a:pt x="9493200" y="1432611"/>
                </a:lnTo>
                <a:lnTo>
                  <a:pt x="0" y="1432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29977" y="2644307"/>
            <a:ext cx="17628045" cy="6308598"/>
          </a:xfrm>
          <a:prstGeom prst="rect">
            <a:avLst/>
          </a:prstGeom>
        </p:spPr>
        <p:txBody>
          <a:bodyPr lIns="0" tIns="0" rIns="0" bIns="0" rtlCol="0" anchor="t">
            <a:spAutoFit/>
          </a:bodyPr>
          <a:lstStyle/>
          <a:p>
            <a:pPr marL="0" lvl="1" indent="0" algn="l">
              <a:lnSpc>
                <a:spcPts val="5616"/>
              </a:lnSpc>
              <a:spcBef>
                <a:spcPct val="0"/>
              </a:spcBef>
            </a:pPr>
            <a:r>
              <a:rPr lang="en-US" sz="2700" b="1">
                <a:solidFill>
                  <a:srgbClr val="000000"/>
                </a:solidFill>
                <a:latin typeface="Blogger Medium"/>
                <a:ea typeface="Blogger Medium"/>
                <a:cs typeface="Blogger Medium"/>
                <a:sym typeface="Blogger Medium"/>
              </a:rPr>
              <a:t>Spending leisure time apart from academics is usually spent looking through social medias. Video games act as a great way to escape the tiresome reality and enjoy some time invested in them. But they tend to be rather big in size or just grabs all your attention making you rather anxious and psychologically embedding the thought of competitiveness. Keeping these out of the picture a theme rather comforting and relatable tends to stick with us well. There is a lack of games having a theme set around the player’s life with a transparent outlook with minimal concentration required but guarantees fun. Seeing everyday objects which are rather too common for us in a video game gets the players really excited and curious. Keeping the theme to a rather daily routine as the main objective of our game with an arcade style keeps the players from replaying the game with various strategies thereby not getting bored and finding a new detail every time.</a:t>
            </a:r>
          </a:p>
        </p:txBody>
      </p:sp>
      <p:sp>
        <p:nvSpPr>
          <p:cNvPr id="5" name="TextBox 5"/>
          <p:cNvSpPr txBox="1"/>
          <p:nvPr/>
        </p:nvSpPr>
        <p:spPr>
          <a:xfrm>
            <a:off x="329977" y="33127"/>
            <a:ext cx="10501683" cy="3157911"/>
          </a:xfrm>
          <a:prstGeom prst="rect">
            <a:avLst/>
          </a:prstGeom>
        </p:spPr>
        <p:txBody>
          <a:bodyPr lIns="0" tIns="0" rIns="0" bIns="0" rtlCol="0" anchor="t">
            <a:spAutoFit/>
          </a:bodyPr>
          <a:lstStyle/>
          <a:p>
            <a:pPr marL="0" lvl="0" indent="0" algn="l">
              <a:lnSpc>
                <a:spcPts val="10944"/>
              </a:lnSpc>
              <a:spcBef>
                <a:spcPct val="0"/>
              </a:spcBef>
            </a:pPr>
            <a:r>
              <a:rPr lang="en-US" sz="13029" spc="938">
                <a:solidFill>
                  <a:srgbClr val="FA6AE0"/>
                </a:solidFill>
                <a:latin typeface="SuperDario"/>
                <a:ea typeface="SuperDario"/>
                <a:cs typeface="SuperDario"/>
                <a:sym typeface="SuperDario"/>
              </a:rPr>
              <a:t>PROBLEM STATEMENT</a:t>
            </a:r>
          </a:p>
        </p:txBody>
      </p:sp>
      <p:pic>
        <p:nvPicPr>
          <p:cNvPr id="6" name="Picture 6"/>
          <p:cNvPicPr>
            <a:picLocks noChangeAspect="1"/>
          </p:cNvPicPr>
          <p:nvPr/>
        </p:nvPicPr>
        <p:blipFill>
          <a:blip r:embed="rId4"/>
          <a:srcRect/>
          <a:stretch>
            <a:fillRect/>
          </a:stretch>
        </p:blipFill>
        <p:spPr>
          <a:xfrm>
            <a:off x="6327775" y="585699"/>
            <a:ext cx="1062420" cy="12647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a:off x="-240499" y="8952905"/>
            <a:ext cx="9493200" cy="1432610"/>
          </a:xfrm>
          <a:custGeom>
            <a:avLst/>
            <a:gdLst/>
            <a:ahLst/>
            <a:cxnLst/>
            <a:rect l="l" t="t" r="r" b="b"/>
            <a:pathLst>
              <a:path w="9493200" h="1432610">
                <a:moveTo>
                  <a:pt x="0" y="0"/>
                </a:moveTo>
                <a:lnTo>
                  <a:pt x="9493200" y="0"/>
                </a:lnTo>
                <a:lnTo>
                  <a:pt x="9493200" y="1432611"/>
                </a:lnTo>
                <a:lnTo>
                  <a:pt x="0" y="1432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035299" y="8952905"/>
            <a:ext cx="9493200" cy="1432610"/>
          </a:xfrm>
          <a:custGeom>
            <a:avLst/>
            <a:gdLst/>
            <a:ahLst/>
            <a:cxnLst/>
            <a:rect l="l" t="t" r="r" b="b"/>
            <a:pathLst>
              <a:path w="9493200" h="1432610">
                <a:moveTo>
                  <a:pt x="0" y="0"/>
                </a:moveTo>
                <a:lnTo>
                  <a:pt x="9493200" y="0"/>
                </a:lnTo>
                <a:lnTo>
                  <a:pt x="9493200" y="1432611"/>
                </a:lnTo>
                <a:lnTo>
                  <a:pt x="0" y="1432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59955" y="1855851"/>
            <a:ext cx="17628045" cy="6308598"/>
          </a:xfrm>
          <a:prstGeom prst="rect">
            <a:avLst/>
          </a:prstGeom>
        </p:spPr>
        <p:txBody>
          <a:bodyPr lIns="0" tIns="0" rIns="0" bIns="0" rtlCol="0" anchor="t">
            <a:spAutoFit/>
          </a:bodyPr>
          <a:lstStyle/>
          <a:p>
            <a:pPr algn="l">
              <a:lnSpc>
                <a:spcPts val="5616"/>
              </a:lnSpc>
            </a:pPr>
            <a:r>
              <a:rPr lang="en-US" sz="2700" b="1">
                <a:solidFill>
                  <a:srgbClr val="000000"/>
                </a:solidFill>
                <a:latin typeface="Blogger Bold"/>
                <a:ea typeface="Blogger Bold"/>
                <a:cs typeface="Blogger Bold"/>
                <a:sym typeface="Blogger Bold"/>
              </a:rPr>
              <a:t>Establish a sense of familiarity</a:t>
            </a:r>
            <a:r>
              <a:rPr lang="en-US" sz="2700" b="1">
                <a:solidFill>
                  <a:srgbClr val="000000"/>
                </a:solidFill>
                <a:latin typeface="Blogger Medium"/>
                <a:ea typeface="Blogger Medium"/>
                <a:cs typeface="Blogger Medium"/>
                <a:sym typeface="Blogger Medium"/>
              </a:rPr>
              <a:t>: Players would recognize the setting of the game and would be able to relate with them as well as look everyday objects in pixel art style keeping them curious and entertained.</a:t>
            </a:r>
          </a:p>
          <a:p>
            <a:pPr algn="l">
              <a:lnSpc>
                <a:spcPts val="5616"/>
              </a:lnSpc>
            </a:pPr>
            <a:r>
              <a:rPr lang="en-US" sz="2700" b="1">
                <a:solidFill>
                  <a:srgbClr val="000000"/>
                </a:solidFill>
                <a:latin typeface="Blogger Bold"/>
                <a:ea typeface="Blogger Bold"/>
                <a:cs typeface="Blogger Bold"/>
                <a:sym typeface="Blogger Bold"/>
              </a:rPr>
              <a:t>Requires minimal concentration with short but fun gameplay</a:t>
            </a:r>
            <a:r>
              <a:rPr lang="en-US" sz="2700" b="1">
                <a:solidFill>
                  <a:srgbClr val="000000"/>
                </a:solidFill>
                <a:latin typeface="Blogger Medium"/>
                <a:ea typeface="Blogger Medium"/>
                <a:cs typeface="Blogger Medium"/>
                <a:sym typeface="Blogger Medium"/>
              </a:rPr>
              <a:t>: Create a game which does not require being highly attentive but is relaxing to play anytime with a simple aim of reaching the goal.</a:t>
            </a:r>
          </a:p>
          <a:p>
            <a:pPr algn="l">
              <a:lnSpc>
                <a:spcPts val="5616"/>
              </a:lnSpc>
            </a:pPr>
            <a:r>
              <a:rPr lang="en-US" sz="2700" b="1">
                <a:solidFill>
                  <a:srgbClr val="000000"/>
                </a:solidFill>
                <a:latin typeface="Blogger Bold"/>
                <a:ea typeface="Blogger Bold"/>
                <a:cs typeface="Blogger Bold"/>
                <a:sym typeface="Blogger Bold"/>
              </a:rPr>
              <a:t>Easy to play anytime</a:t>
            </a:r>
            <a:r>
              <a:rPr lang="en-US" sz="2700" b="1">
                <a:solidFill>
                  <a:srgbClr val="000000"/>
                </a:solidFill>
                <a:latin typeface="Blogger Medium"/>
                <a:ea typeface="Blogger Medium"/>
                <a:cs typeface="Blogger Medium"/>
                <a:sym typeface="Blogger Medium"/>
              </a:rPr>
              <a:t>: Controlling the character with just a couple of keys would make it ideal to play regardless of age or hardware.</a:t>
            </a:r>
          </a:p>
          <a:p>
            <a:pPr algn="l">
              <a:lnSpc>
                <a:spcPts val="5616"/>
              </a:lnSpc>
            </a:pPr>
            <a:r>
              <a:rPr lang="en-US" sz="2700" b="1">
                <a:solidFill>
                  <a:srgbClr val="000000"/>
                </a:solidFill>
                <a:latin typeface="Blogger Bold"/>
                <a:ea typeface="Blogger Bold"/>
                <a:cs typeface="Blogger Bold"/>
                <a:sym typeface="Blogger Bold"/>
              </a:rPr>
              <a:t>A virtual take on the fast-paced competitive living</a:t>
            </a:r>
            <a:r>
              <a:rPr lang="en-US" sz="2700" b="1">
                <a:solidFill>
                  <a:srgbClr val="000000"/>
                </a:solidFill>
                <a:latin typeface="Blogger Medium"/>
                <a:ea typeface="Blogger Medium"/>
                <a:cs typeface="Blogger Medium"/>
                <a:sym typeface="Blogger Medium"/>
              </a:rPr>
              <a:t>: Psychologically, it portrays the ever-running state of society that exists today, keeping no room for patience and thinking about others. It also highlights the average routine of a college student once they step out of their home and the various tales of travel in this society.</a:t>
            </a:r>
          </a:p>
        </p:txBody>
      </p:sp>
      <p:sp>
        <p:nvSpPr>
          <p:cNvPr id="5" name="TextBox 5"/>
          <p:cNvSpPr txBox="1"/>
          <p:nvPr/>
        </p:nvSpPr>
        <p:spPr>
          <a:xfrm>
            <a:off x="329977" y="200025"/>
            <a:ext cx="10501683" cy="1776786"/>
          </a:xfrm>
          <a:prstGeom prst="rect">
            <a:avLst/>
          </a:prstGeom>
        </p:spPr>
        <p:txBody>
          <a:bodyPr lIns="0" tIns="0" rIns="0" bIns="0" rtlCol="0" anchor="t">
            <a:spAutoFit/>
          </a:bodyPr>
          <a:lstStyle/>
          <a:p>
            <a:pPr marL="0" lvl="0" indent="0" algn="l">
              <a:lnSpc>
                <a:spcPts val="10944"/>
              </a:lnSpc>
              <a:spcBef>
                <a:spcPct val="0"/>
              </a:spcBef>
            </a:pPr>
            <a:r>
              <a:rPr lang="en-US" sz="13029" spc="938">
                <a:solidFill>
                  <a:srgbClr val="FA6AE0"/>
                </a:solidFill>
                <a:latin typeface="SuperDario"/>
                <a:ea typeface="SuperDario"/>
                <a:cs typeface="SuperDario"/>
                <a:sym typeface="SuperDario"/>
              </a:rPr>
              <a:t>OBJECTIVES</a:t>
            </a:r>
          </a:p>
        </p:txBody>
      </p:sp>
      <p:pic>
        <p:nvPicPr>
          <p:cNvPr id="6" name="Picture 6"/>
          <p:cNvPicPr>
            <a:picLocks noChangeAspect="1"/>
          </p:cNvPicPr>
          <p:nvPr/>
        </p:nvPicPr>
        <p:blipFill>
          <a:blip r:embed="rId4"/>
          <a:srcRect/>
          <a:stretch>
            <a:fillRect/>
          </a:stretch>
        </p:blipFill>
        <p:spPr>
          <a:xfrm>
            <a:off x="88320" y="2046351"/>
            <a:ext cx="483315" cy="516914"/>
          </a:xfrm>
          <a:prstGeom prst="rect">
            <a:avLst/>
          </a:prstGeom>
        </p:spPr>
      </p:pic>
      <p:pic>
        <p:nvPicPr>
          <p:cNvPr id="7" name="Picture 7"/>
          <p:cNvPicPr>
            <a:picLocks noChangeAspect="1"/>
          </p:cNvPicPr>
          <p:nvPr/>
        </p:nvPicPr>
        <p:blipFill>
          <a:blip r:embed="rId4"/>
          <a:srcRect/>
          <a:stretch>
            <a:fillRect/>
          </a:stretch>
        </p:blipFill>
        <p:spPr>
          <a:xfrm>
            <a:off x="88320" y="3427729"/>
            <a:ext cx="483315" cy="516914"/>
          </a:xfrm>
          <a:prstGeom prst="rect">
            <a:avLst/>
          </a:prstGeom>
        </p:spPr>
      </p:pic>
      <p:pic>
        <p:nvPicPr>
          <p:cNvPr id="8" name="Picture 8"/>
          <p:cNvPicPr>
            <a:picLocks noChangeAspect="1"/>
          </p:cNvPicPr>
          <p:nvPr/>
        </p:nvPicPr>
        <p:blipFill>
          <a:blip r:embed="rId4"/>
          <a:srcRect/>
          <a:stretch>
            <a:fillRect/>
          </a:stretch>
        </p:blipFill>
        <p:spPr>
          <a:xfrm>
            <a:off x="88320" y="4885043"/>
            <a:ext cx="483315" cy="516914"/>
          </a:xfrm>
          <a:prstGeom prst="rect">
            <a:avLst/>
          </a:prstGeom>
        </p:spPr>
      </p:pic>
      <p:pic>
        <p:nvPicPr>
          <p:cNvPr id="9" name="Picture 9"/>
          <p:cNvPicPr>
            <a:picLocks noChangeAspect="1"/>
          </p:cNvPicPr>
          <p:nvPr/>
        </p:nvPicPr>
        <p:blipFill>
          <a:blip r:embed="rId4"/>
          <a:srcRect/>
          <a:stretch>
            <a:fillRect/>
          </a:stretch>
        </p:blipFill>
        <p:spPr>
          <a:xfrm>
            <a:off x="88320" y="6268732"/>
            <a:ext cx="483315" cy="516914"/>
          </a:xfrm>
          <a:prstGeom prst="rect">
            <a:avLst/>
          </a:prstGeom>
        </p:spPr>
      </p:pic>
      <p:sp>
        <p:nvSpPr>
          <p:cNvPr id="10" name="Freeform 10"/>
          <p:cNvSpPr/>
          <p:nvPr/>
        </p:nvSpPr>
        <p:spPr>
          <a:xfrm>
            <a:off x="6983924" y="38100"/>
            <a:ext cx="880199" cy="569729"/>
          </a:xfrm>
          <a:custGeom>
            <a:avLst/>
            <a:gdLst/>
            <a:ahLst/>
            <a:cxnLst/>
            <a:rect l="l" t="t" r="r" b="b"/>
            <a:pathLst>
              <a:path w="880199" h="569729">
                <a:moveTo>
                  <a:pt x="0" y="0"/>
                </a:moveTo>
                <a:lnTo>
                  <a:pt x="880199" y="0"/>
                </a:lnTo>
                <a:lnTo>
                  <a:pt x="880199" y="569729"/>
                </a:lnTo>
                <a:lnTo>
                  <a:pt x="0" y="5697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rot="-3386984">
            <a:off x="266679" y="5367973"/>
            <a:ext cx="1935404" cy="752388"/>
          </a:xfrm>
          <a:custGeom>
            <a:avLst/>
            <a:gdLst/>
            <a:ahLst/>
            <a:cxnLst/>
            <a:rect l="l" t="t" r="r" b="b"/>
            <a:pathLst>
              <a:path w="1935404" h="752388">
                <a:moveTo>
                  <a:pt x="0" y="0"/>
                </a:moveTo>
                <a:lnTo>
                  <a:pt x="1935404" y="0"/>
                </a:lnTo>
                <a:lnTo>
                  <a:pt x="1935404" y="752388"/>
                </a:lnTo>
                <a:lnTo>
                  <a:pt x="0" y="752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08206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553" y="696811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756351" y="208206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756351" y="696811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484149" y="208206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484149" y="6968112"/>
            <a:ext cx="4775298" cy="2543932"/>
          </a:xfrm>
          <a:custGeom>
            <a:avLst/>
            <a:gdLst/>
            <a:ahLst/>
            <a:cxnLst/>
            <a:rect l="l" t="t" r="r" b="b"/>
            <a:pathLst>
              <a:path w="4775298" h="2543932">
                <a:moveTo>
                  <a:pt x="0" y="0"/>
                </a:moveTo>
                <a:lnTo>
                  <a:pt x="4775298" y="0"/>
                </a:lnTo>
                <a:lnTo>
                  <a:pt x="4775298" y="2543931"/>
                </a:lnTo>
                <a:lnTo>
                  <a:pt x="0" y="2543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895426" y="2265673"/>
            <a:ext cx="863456" cy="912503"/>
          </a:xfrm>
          <a:custGeom>
            <a:avLst/>
            <a:gdLst/>
            <a:ahLst/>
            <a:cxnLst/>
            <a:rect l="l" t="t" r="r" b="b"/>
            <a:pathLst>
              <a:path w="863456" h="912503">
                <a:moveTo>
                  <a:pt x="0" y="0"/>
                </a:moveTo>
                <a:lnTo>
                  <a:pt x="863456" y="0"/>
                </a:lnTo>
                <a:lnTo>
                  <a:pt x="863456" y="912503"/>
                </a:lnTo>
                <a:lnTo>
                  <a:pt x="0" y="912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337883" y="7122489"/>
            <a:ext cx="669492" cy="707521"/>
          </a:xfrm>
          <a:custGeom>
            <a:avLst/>
            <a:gdLst/>
            <a:ahLst/>
            <a:cxnLst/>
            <a:rect l="l" t="t" r="r" b="b"/>
            <a:pathLst>
              <a:path w="669492" h="707521">
                <a:moveTo>
                  <a:pt x="0" y="0"/>
                </a:moveTo>
                <a:lnTo>
                  <a:pt x="669491" y="0"/>
                </a:lnTo>
                <a:lnTo>
                  <a:pt x="669491" y="707521"/>
                </a:lnTo>
                <a:lnTo>
                  <a:pt x="0" y="70752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7623077" y="2292624"/>
            <a:ext cx="863456" cy="912503"/>
          </a:xfrm>
          <a:custGeom>
            <a:avLst/>
            <a:gdLst/>
            <a:ahLst/>
            <a:cxnLst/>
            <a:rect l="l" t="t" r="r" b="b"/>
            <a:pathLst>
              <a:path w="863456" h="912503">
                <a:moveTo>
                  <a:pt x="0" y="0"/>
                </a:moveTo>
                <a:lnTo>
                  <a:pt x="863456" y="0"/>
                </a:lnTo>
                <a:lnTo>
                  <a:pt x="863456" y="912503"/>
                </a:lnTo>
                <a:lnTo>
                  <a:pt x="0" y="912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696444" y="7155014"/>
            <a:ext cx="643990" cy="680570"/>
          </a:xfrm>
          <a:custGeom>
            <a:avLst/>
            <a:gdLst/>
            <a:ahLst/>
            <a:cxnLst/>
            <a:rect l="l" t="t" r="r" b="b"/>
            <a:pathLst>
              <a:path w="643990" h="680570">
                <a:moveTo>
                  <a:pt x="0" y="0"/>
                </a:moveTo>
                <a:lnTo>
                  <a:pt x="643990" y="0"/>
                </a:lnTo>
                <a:lnTo>
                  <a:pt x="643990" y="680571"/>
                </a:lnTo>
                <a:lnTo>
                  <a:pt x="0" y="68057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3" name="Freeform 13"/>
          <p:cNvSpPr/>
          <p:nvPr/>
        </p:nvSpPr>
        <p:spPr>
          <a:xfrm>
            <a:off x="12847405" y="2292624"/>
            <a:ext cx="863456" cy="912503"/>
          </a:xfrm>
          <a:custGeom>
            <a:avLst/>
            <a:gdLst/>
            <a:ahLst/>
            <a:cxnLst/>
            <a:rect l="l" t="t" r="r" b="b"/>
            <a:pathLst>
              <a:path w="863456" h="912503">
                <a:moveTo>
                  <a:pt x="0" y="0"/>
                </a:moveTo>
                <a:lnTo>
                  <a:pt x="863456" y="0"/>
                </a:lnTo>
                <a:lnTo>
                  <a:pt x="863456" y="912503"/>
                </a:lnTo>
                <a:lnTo>
                  <a:pt x="0" y="9125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3169949" y="7155014"/>
            <a:ext cx="643990" cy="680570"/>
          </a:xfrm>
          <a:custGeom>
            <a:avLst/>
            <a:gdLst/>
            <a:ahLst/>
            <a:cxnLst/>
            <a:rect l="l" t="t" r="r" b="b"/>
            <a:pathLst>
              <a:path w="643990" h="680570">
                <a:moveTo>
                  <a:pt x="0" y="0"/>
                </a:moveTo>
                <a:lnTo>
                  <a:pt x="643990" y="0"/>
                </a:lnTo>
                <a:lnTo>
                  <a:pt x="643990" y="680571"/>
                </a:lnTo>
                <a:lnTo>
                  <a:pt x="0" y="6805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p:cNvPicPr>
            <a:picLocks noChangeAspect="1"/>
          </p:cNvPicPr>
          <p:nvPr/>
        </p:nvPicPr>
        <p:blipFill>
          <a:blip r:embed="rId12"/>
          <a:srcRect l="3132" b="68881"/>
          <a:stretch>
            <a:fillRect/>
          </a:stretch>
        </p:blipFill>
        <p:spPr>
          <a:xfrm>
            <a:off x="1033817" y="673568"/>
            <a:ext cx="6776858" cy="729313"/>
          </a:xfrm>
          <a:prstGeom prst="rect">
            <a:avLst/>
          </a:prstGeom>
        </p:spPr>
      </p:pic>
      <p:grpSp>
        <p:nvGrpSpPr>
          <p:cNvPr id="16" name="Group 16"/>
          <p:cNvGrpSpPr/>
          <p:nvPr/>
        </p:nvGrpSpPr>
        <p:grpSpPr>
          <a:xfrm>
            <a:off x="12590811" y="616687"/>
            <a:ext cx="4561975" cy="843077"/>
            <a:chOff x="0" y="0"/>
            <a:chExt cx="6082633" cy="1124102"/>
          </a:xfrm>
        </p:grpSpPr>
        <p:sp>
          <p:nvSpPr>
            <p:cNvPr id="17" name="Freeform 17"/>
            <p:cNvSpPr/>
            <p:nvPr/>
          </p:nvSpPr>
          <p:spPr>
            <a:xfrm>
              <a:off x="0"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a:off x="1239633"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2479265" y="0"/>
              <a:ext cx="1124102" cy="1124102"/>
            </a:xfrm>
            <a:custGeom>
              <a:avLst/>
              <a:gdLst/>
              <a:ahLst/>
              <a:cxnLst/>
              <a:rect l="l" t="t" r="r" b="b"/>
              <a:pathLst>
                <a:path w="1124102" h="1124102">
                  <a:moveTo>
                    <a:pt x="0" y="0"/>
                  </a:moveTo>
                  <a:lnTo>
                    <a:pt x="1124103" y="0"/>
                  </a:lnTo>
                  <a:lnTo>
                    <a:pt x="1124103" y="1124102"/>
                  </a:lnTo>
                  <a:lnTo>
                    <a:pt x="0" y="112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3718898"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a:off x="4958530" y="0"/>
              <a:ext cx="1124102" cy="1124102"/>
            </a:xfrm>
            <a:custGeom>
              <a:avLst/>
              <a:gdLst/>
              <a:ahLst/>
              <a:cxnLst/>
              <a:rect l="l" t="t" r="r" b="b"/>
              <a:pathLst>
                <a:path w="1124102" h="1124102">
                  <a:moveTo>
                    <a:pt x="0" y="0"/>
                  </a:moveTo>
                  <a:lnTo>
                    <a:pt x="1124103" y="0"/>
                  </a:lnTo>
                  <a:lnTo>
                    <a:pt x="1124103" y="1124102"/>
                  </a:lnTo>
                  <a:lnTo>
                    <a:pt x="0" y="112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pic>
        <p:nvPicPr>
          <p:cNvPr id="22" name="Picture 22"/>
          <p:cNvPicPr>
            <a:picLocks noChangeAspect="1"/>
          </p:cNvPicPr>
          <p:nvPr/>
        </p:nvPicPr>
        <p:blipFill>
          <a:blip r:embed="rId15"/>
          <a:srcRect/>
          <a:stretch>
            <a:fillRect/>
          </a:stretch>
        </p:blipFill>
        <p:spPr>
          <a:xfrm>
            <a:off x="16079219" y="5185881"/>
            <a:ext cx="1038413" cy="1116573"/>
          </a:xfrm>
          <a:prstGeom prst="rect">
            <a:avLst/>
          </a:prstGeom>
        </p:spPr>
      </p:pic>
      <p:sp>
        <p:nvSpPr>
          <p:cNvPr id="23" name="TextBox 23"/>
          <p:cNvSpPr txBox="1"/>
          <p:nvPr/>
        </p:nvSpPr>
        <p:spPr>
          <a:xfrm>
            <a:off x="2327154" y="4426432"/>
            <a:ext cx="13371065" cy="2288867"/>
          </a:xfrm>
          <a:prstGeom prst="rect">
            <a:avLst/>
          </a:prstGeom>
        </p:spPr>
        <p:txBody>
          <a:bodyPr lIns="0" tIns="0" rIns="0" bIns="0" rtlCol="0" anchor="t">
            <a:spAutoFit/>
          </a:bodyPr>
          <a:lstStyle/>
          <a:p>
            <a:pPr marL="0" lvl="0" indent="0" algn="ctr">
              <a:lnSpc>
                <a:spcPts val="15879"/>
              </a:lnSpc>
              <a:spcBef>
                <a:spcPct val="0"/>
              </a:spcBef>
            </a:pPr>
            <a:r>
              <a:rPr lang="en-US" sz="13689" spc="985">
                <a:solidFill>
                  <a:srgbClr val="FA6AE0"/>
                </a:solidFill>
                <a:latin typeface="SuperDario"/>
                <a:ea typeface="SuperDario"/>
                <a:cs typeface="SuperDario"/>
                <a:sym typeface="SuperDario"/>
              </a:rPr>
              <a:t>BUILDING THE GAME</a:t>
            </a:r>
          </a:p>
        </p:txBody>
      </p:sp>
      <p:sp>
        <p:nvSpPr>
          <p:cNvPr id="24" name="TextBox 24"/>
          <p:cNvSpPr txBox="1"/>
          <p:nvPr/>
        </p:nvSpPr>
        <p:spPr>
          <a:xfrm>
            <a:off x="2953431" y="2413505"/>
            <a:ext cx="1494954" cy="559689"/>
          </a:xfrm>
          <a:prstGeom prst="rect">
            <a:avLst/>
          </a:prstGeom>
        </p:spPr>
        <p:txBody>
          <a:bodyPr lIns="0" tIns="0" rIns="0" bIns="0" rtlCol="0" anchor="t">
            <a:spAutoFit/>
          </a:bodyPr>
          <a:lstStyle/>
          <a:p>
            <a:pPr marL="0" lvl="0" indent="0" algn="l">
              <a:lnSpc>
                <a:spcPts val="3827"/>
              </a:lnSpc>
              <a:spcBef>
                <a:spcPct val="0"/>
              </a:spcBef>
            </a:pPr>
            <a:r>
              <a:rPr lang="en-US" sz="3299" u="none" strike="noStrike">
                <a:solidFill>
                  <a:srgbClr val="000000"/>
                </a:solidFill>
                <a:latin typeface="SuperDario"/>
                <a:ea typeface="SuperDario"/>
                <a:cs typeface="SuperDario"/>
                <a:sym typeface="SuperDario"/>
              </a:rPr>
              <a:t>THEME</a:t>
            </a:r>
          </a:p>
        </p:txBody>
      </p:sp>
      <p:sp>
        <p:nvSpPr>
          <p:cNvPr id="25" name="TextBox 25"/>
          <p:cNvSpPr txBox="1"/>
          <p:nvPr/>
        </p:nvSpPr>
        <p:spPr>
          <a:xfrm>
            <a:off x="3197874" y="7186880"/>
            <a:ext cx="1494954" cy="559689"/>
          </a:xfrm>
          <a:prstGeom prst="rect">
            <a:avLst/>
          </a:prstGeom>
        </p:spPr>
        <p:txBody>
          <a:bodyPr lIns="0" tIns="0" rIns="0" bIns="0" rtlCol="0" anchor="t">
            <a:spAutoFit/>
          </a:bodyPr>
          <a:lstStyle/>
          <a:p>
            <a:pPr marL="0" lvl="0" indent="0" algn="l">
              <a:lnSpc>
                <a:spcPts val="3827"/>
              </a:lnSpc>
              <a:spcBef>
                <a:spcPct val="0"/>
              </a:spcBef>
            </a:pPr>
            <a:r>
              <a:rPr lang="en-US" sz="3299">
                <a:solidFill>
                  <a:srgbClr val="000000"/>
                </a:solidFill>
                <a:latin typeface="SuperDario"/>
                <a:ea typeface="SuperDario"/>
                <a:cs typeface="SuperDario"/>
                <a:sym typeface="SuperDario"/>
              </a:rPr>
              <a:t>ENGINE</a:t>
            </a:r>
          </a:p>
        </p:txBody>
      </p:sp>
      <p:sp>
        <p:nvSpPr>
          <p:cNvPr id="26" name="TextBox 26"/>
          <p:cNvSpPr txBox="1"/>
          <p:nvPr/>
        </p:nvSpPr>
        <p:spPr>
          <a:xfrm>
            <a:off x="8681082" y="2413505"/>
            <a:ext cx="2341434" cy="559689"/>
          </a:xfrm>
          <a:prstGeom prst="rect">
            <a:avLst/>
          </a:prstGeom>
        </p:spPr>
        <p:txBody>
          <a:bodyPr lIns="0" tIns="0" rIns="0" bIns="0" rtlCol="0" anchor="t">
            <a:spAutoFit/>
          </a:bodyPr>
          <a:lstStyle/>
          <a:p>
            <a:pPr marL="0" lvl="0" indent="0" algn="l">
              <a:lnSpc>
                <a:spcPts val="3827"/>
              </a:lnSpc>
              <a:spcBef>
                <a:spcPct val="0"/>
              </a:spcBef>
            </a:pPr>
            <a:r>
              <a:rPr lang="en-US" sz="3299">
                <a:solidFill>
                  <a:srgbClr val="000000"/>
                </a:solidFill>
                <a:latin typeface="SuperDario"/>
                <a:ea typeface="SuperDario"/>
                <a:cs typeface="SuperDario"/>
                <a:sym typeface="SuperDario"/>
              </a:rPr>
              <a:t>AGE RATING</a:t>
            </a:r>
          </a:p>
        </p:txBody>
      </p:sp>
      <p:sp>
        <p:nvSpPr>
          <p:cNvPr id="27" name="TextBox 27"/>
          <p:cNvSpPr txBox="1"/>
          <p:nvPr/>
        </p:nvSpPr>
        <p:spPr>
          <a:xfrm>
            <a:off x="8502359" y="7186880"/>
            <a:ext cx="2341434" cy="559689"/>
          </a:xfrm>
          <a:prstGeom prst="rect">
            <a:avLst/>
          </a:prstGeom>
        </p:spPr>
        <p:txBody>
          <a:bodyPr lIns="0" tIns="0" rIns="0" bIns="0" rtlCol="0" anchor="t">
            <a:spAutoFit/>
          </a:bodyPr>
          <a:lstStyle/>
          <a:p>
            <a:pPr marL="0" lvl="0" indent="0" algn="l">
              <a:lnSpc>
                <a:spcPts val="3827"/>
              </a:lnSpc>
              <a:spcBef>
                <a:spcPct val="0"/>
              </a:spcBef>
            </a:pPr>
            <a:r>
              <a:rPr lang="en-US" sz="3299">
                <a:solidFill>
                  <a:srgbClr val="000000"/>
                </a:solidFill>
                <a:latin typeface="SuperDario"/>
                <a:ea typeface="SuperDario"/>
                <a:cs typeface="SuperDario"/>
                <a:sym typeface="SuperDario"/>
              </a:rPr>
              <a:t>ASSETS</a:t>
            </a:r>
          </a:p>
        </p:txBody>
      </p:sp>
      <p:sp>
        <p:nvSpPr>
          <p:cNvPr id="28" name="TextBox 28"/>
          <p:cNvSpPr txBox="1"/>
          <p:nvPr/>
        </p:nvSpPr>
        <p:spPr>
          <a:xfrm>
            <a:off x="13838735" y="2413505"/>
            <a:ext cx="3044491" cy="559689"/>
          </a:xfrm>
          <a:prstGeom prst="rect">
            <a:avLst/>
          </a:prstGeom>
        </p:spPr>
        <p:txBody>
          <a:bodyPr lIns="0" tIns="0" rIns="0" bIns="0" rtlCol="0" anchor="t">
            <a:spAutoFit/>
          </a:bodyPr>
          <a:lstStyle/>
          <a:p>
            <a:pPr marL="0" lvl="0" indent="0" algn="l">
              <a:lnSpc>
                <a:spcPts val="3827"/>
              </a:lnSpc>
              <a:spcBef>
                <a:spcPct val="0"/>
              </a:spcBef>
            </a:pPr>
            <a:r>
              <a:rPr lang="en-US" sz="3299">
                <a:solidFill>
                  <a:srgbClr val="000000"/>
                </a:solidFill>
                <a:latin typeface="SuperDario"/>
                <a:ea typeface="SuperDario"/>
                <a:cs typeface="SuperDario"/>
                <a:sym typeface="SuperDario"/>
              </a:rPr>
              <a:t>REQUIREMENTS</a:t>
            </a:r>
          </a:p>
        </p:txBody>
      </p:sp>
      <p:sp>
        <p:nvSpPr>
          <p:cNvPr id="29" name="TextBox 29"/>
          <p:cNvSpPr txBox="1"/>
          <p:nvPr/>
        </p:nvSpPr>
        <p:spPr>
          <a:xfrm>
            <a:off x="13975590" y="7186880"/>
            <a:ext cx="2850420" cy="559689"/>
          </a:xfrm>
          <a:prstGeom prst="rect">
            <a:avLst/>
          </a:prstGeom>
        </p:spPr>
        <p:txBody>
          <a:bodyPr lIns="0" tIns="0" rIns="0" bIns="0" rtlCol="0" anchor="t">
            <a:spAutoFit/>
          </a:bodyPr>
          <a:lstStyle/>
          <a:p>
            <a:pPr marL="0" lvl="0" indent="0" algn="l">
              <a:lnSpc>
                <a:spcPts val="3827"/>
              </a:lnSpc>
              <a:spcBef>
                <a:spcPct val="0"/>
              </a:spcBef>
            </a:pPr>
            <a:r>
              <a:rPr lang="en-US" sz="3299">
                <a:solidFill>
                  <a:srgbClr val="000000"/>
                </a:solidFill>
                <a:latin typeface="SuperDario"/>
                <a:ea typeface="SuperDario"/>
                <a:cs typeface="SuperDario"/>
                <a:sym typeface="SuperDario"/>
              </a:rPr>
              <a:t>PROGRAMMING</a:t>
            </a:r>
          </a:p>
        </p:txBody>
      </p:sp>
      <p:sp>
        <p:nvSpPr>
          <p:cNvPr id="30" name="TextBox 30"/>
          <p:cNvSpPr txBox="1"/>
          <p:nvPr/>
        </p:nvSpPr>
        <p:spPr>
          <a:xfrm>
            <a:off x="1175337" y="3130551"/>
            <a:ext cx="4481731" cy="1073150"/>
          </a:xfrm>
          <a:prstGeom prst="rect">
            <a:avLst/>
          </a:prstGeom>
        </p:spPr>
        <p:txBody>
          <a:bodyPr lIns="0" tIns="0" rIns="0" bIns="0" rtlCol="0" anchor="t">
            <a:spAutoFit/>
          </a:bodyPr>
          <a:lstStyle/>
          <a:p>
            <a:pPr marL="0" lvl="1" indent="0" algn="l">
              <a:lnSpc>
                <a:spcPts val="2800"/>
              </a:lnSpc>
            </a:pPr>
            <a:r>
              <a:rPr lang="en-US" sz="2000" b="1">
                <a:solidFill>
                  <a:srgbClr val="000000"/>
                </a:solidFill>
                <a:latin typeface="Blogger Bold"/>
                <a:ea typeface="Blogger Bold"/>
                <a:cs typeface="Blogger Bold"/>
                <a:sym typeface="Blogger Bold"/>
              </a:rPr>
              <a:t>Casual pixel art style game with obstacles, enemies and a set distance to reach in the alloted time</a:t>
            </a:r>
          </a:p>
        </p:txBody>
      </p:sp>
      <p:sp>
        <p:nvSpPr>
          <p:cNvPr id="31" name="TextBox 31"/>
          <p:cNvSpPr txBox="1"/>
          <p:nvPr/>
        </p:nvSpPr>
        <p:spPr>
          <a:xfrm>
            <a:off x="1175337" y="7689419"/>
            <a:ext cx="4481731" cy="1778000"/>
          </a:xfrm>
          <a:prstGeom prst="rect">
            <a:avLst/>
          </a:prstGeom>
        </p:spPr>
        <p:txBody>
          <a:bodyPr lIns="0" tIns="0" rIns="0" bIns="0" rtlCol="0" anchor="t">
            <a:spAutoFit/>
          </a:bodyPr>
          <a:lstStyle/>
          <a:p>
            <a:pPr marL="0" lvl="1" indent="0" algn="l">
              <a:lnSpc>
                <a:spcPts val="2800"/>
              </a:lnSpc>
            </a:pPr>
            <a:r>
              <a:rPr lang="en-US" sz="2000" b="1">
                <a:solidFill>
                  <a:srgbClr val="000000"/>
                </a:solidFill>
                <a:latin typeface="Blogger Bold"/>
                <a:ea typeface="Blogger Bold"/>
                <a:cs typeface="Blogger Bold"/>
                <a:sym typeface="Blogger Bold"/>
              </a:rPr>
              <a:t>Godot, an Open Source engine where you can make both 2D and 3D games with the help of various Nodes and manipulating their properties along with an inbuilt code editor.</a:t>
            </a:r>
          </a:p>
        </p:txBody>
      </p:sp>
      <p:sp>
        <p:nvSpPr>
          <p:cNvPr id="32" name="TextBox 32"/>
          <p:cNvSpPr txBox="1"/>
          <p:nvPr/>
        </p:nvSpPr>
        <p:spPr>
          <a:xfrm>
            <a:off x="7036082" y="7865631"/>
            <a:ext cx="4188972" cy="1073150"/>
          </a:xfrm>
          <a:prstGeom prst="rect">
            <a:avLst/>
          </a:prstGeom>
        </p:spPr>
        <p:txBody>
          <a:bodyPr lIns="0" tIns="0" rIns="0" bIns="0" rtlCol="0" anchor="t">
            <a:spAutoFit/>
          </a:bodyPr>
          <a:lstStyle/>
          <a:p>
            <a:pPr marL="0" lvl="1" indent="0" algn="l">
              <a:lnSpc>
                <a:spcPts val="2800"/>
              </a:lnSpc>
            </a:pPr>
            <a:r>
              <a:rPr lang="en-US" sz="2000" b="1">
                <a:solidFill>
                  <a:srgbClr val="000000"/>
                </a:solidFill>
                <a:latin typeface="Blogger Bold"/>
                <a:ea typeface="Blogger Bold"/>
                <a:cs typeface="Blogger Bold"/>
                <a:sym typeface="Blogger Bold"/>
              </a:rPr>
              <a:t>Libresprite, a free and Open Source program for creating and animating your sprites</a:t>
            </a:r>
          </a:p>
        </p:txBody>
      </p:sp>
      <p:sp>
        <p:nvSpPr>
          <p:cNvPr id="33" name="TextBox 33"/>
          <p:cNvSpPr txBox="1"/>
          <p:nvPr/>
        </p:nvSpPr>
        <p:spPr>
          <a:xfrm>
            <a:off x="12750849" y="3287352"/>
            <a:ext cx="4209884" cy="368300"/>
          </a:xfrm>
          <a:prstGeom prst="rect">
            <a:avLst/>
          </a:prstGeom>
        </p:spPr>
        <p:txBody>
          <a:bodyPr lIns="0" tIns="0" rIns="0" bIns="0" rtlCol="0" anchor="t">
            <a:spAutoFit/>
          </a:bodyPr>
          <a:lstStyle/>
          <a:p>
            <a:pPr marL="0" lvl="1" indent="0" algn="l">
              <a:lnSpc>
                <a:spcPts val="2800"/>
              </a:lnSpc>
            </a:pPr>
            <a:r>
              <a:rPr lang="en-US" sz="2000" b="1">
                <a:solidFill>
                  <a:srgbClr val="000000"/>
                </a:solidFill>
                <a:latin typeface="Blogger Bold"/>
                <a:ea typeface="Blogger Bold"/>
                <a:cs typeface="Blogger Bold"/>
                <a:sym typeface="Blogger Bold"/>
              </a:rPr>
              <a:t>Any Operating System PC/Laptop.</a:t>
            </a:r>
          </a:p>
        </p:txBody>
      </p:sp>
      <p:sp>
        <p:nvSpPr>
          <p:cNvPr id="34" name="TextBox 34"/>
          <p:cNvSpPr txBox="1"/>
          <p:nvPr/>
        </p:nvSpPr>
        <p:spPr>
          <a:xfrm>
            <a:off x="12750849" y="7865631"/>
            <a:ext cx="4209884" cy="1425575"/>
          </a:xfrm>
          <a:prstGeom prst="rect">
            <a:avLst/>
          </a:prstGeom>
        </p:spPr>
        <p:txBody>
          <a:bodyPr lIns="0" tIns="0" rIns="0" bIns="0" rtlCol="0" anchor="t">
            <a:spAutoFit/>
          </a:bodyPr>
          <a:lstStyle/>
          <a:p>
            <a:pPr marL="0" lvl="1" indent="0" algn="l">
              <a:lnSpc>
                <a:spcPts val="2800"/>
              </a:lnSpc>
            </a:pPr>
            <a:r>
              <a:rPr lang="en-US" sz="2000" b="1">
                <a:solidFill>
                  <a:srgbClr val="000000"/>
                </a:solidFill>
                <a:latin typeface="Blogger Bold"/>
                <a:ea typeface="Blogger Bold"/>
                <a:cs typeface="Blogger Bold"/>
                <a:sym typeface="Blogger Bold"/>
              </a:rPr>
              <a:t>GDScript, a high level, object-oriented, imperative and gradually typed programming language built for Godot</a:t>
            </a:r>
          </a:p>
        </p:txBody>
      </p:sp>
      <p:sp>
        <p:nvSpPr>
          <p:cNvPr id="35" name="TextBox 35"/>
          <p:cNvSpPr txBox="1"/>
          <p:nvPr/>
        </p:nvSpPr>
        <p:spPr>
          <a:xfrm>
            <a:off x="6945487" y="3287352"/>
            <a:ext cx="4279567" cy="368300"/>
          </a:xfrm>
          <a:prstGeom prst="rect">
            <a:avLst/>
          </a:prstGeom>
        </p:spPr>
        <p:txBody>
          <a:bodyPr lIns="0" tIns="0" rIns="0" bIns="0" rtlCol="0" anchor="t">
            <a:spAutoFit/>
          </a:bodyPr>
          <a:lstStyle/>
          <a:p>
            <a:pPr marL="0" lvl="1" indent="0" algn="ctr">
              <a:lnSpc>
                <a:spcPts val="2800"/>
              </a:lnSpc>
            </a:pPr>
            <a:r>
              <a:rPr lang="en-US" sz="2000" b="1">
                <a:solidFill>
                  <a:srgbClr val="000000"/>
                </a:solidFill>
                <a:latin typeface="Blogger Bold"/>
                <a:ea typeface="Blogger Bold"/>
                <a:cs typeface="Blogger Bold"/>
                <a:sym typeface="Blogger Bold"/>
              </a:rPr>
              <a:t>Age 8 and 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grpSp>
        <p:nvGrpSpPr>
          <p:cNvPr id="2" name="Group 2"/>
          <p:cNvGrpSpPr/>
          <p:nvPr/>
        </p:nvGrpSpPr>
        <p:grpSpPr>
          <a:xfrm>
            <a:off x="-1046498" y="8259656"/>
            <a:ext cx="20605971" cy="3086100"/>
            <a:chOff x="0" y="0"/>
            <a:chExt cx="5427087" cy="812800"/>
          </a:xfrm>
        </p:grpSpPr>
        <p:sp>
          <p:nvSpPr>
            <p:cNvPr id="3" name="Freeform 3"/>
            <p:cNvSpPr/>
            <p:nvPr/>
          </p:nvSpPr>
          <p:spPr>
            <a:xfrm>
              <a:off x="0" y="0"/>
              <a:ext cx="5427087" cy="812800"/>
            </a:xfrm>
            <a:custGeom>
              <a:avLst/>
              <a:gdLst/>
              <a:ahLst/>
              <a:cxnLst/>
              <a:rect l="l" t="t" r="r" b="b"/>
              <a:pathLst>
                <a:path w="5427087" h="812800">
                  <a:moveTo>
                    <a:pt x="0" y="0"/>
                  </a:moveTo>
                  <a:lnTo>
                    <a:pt x="5427087" y="0"/>
                  </a:lnTo>
                  <a:lnTo>
                    <a:pt x="5427087" y="812800"/>
                  </a:lnTo>
                  <a:lnTo>
                    <a:pt x="0" y="812800"/>
                  </a:lnTo>
                  <a:close/>
                </a:path>
              </a:pathLst>
            </a:custGeom>
            <a:solidFill>
              <a:srgbClr val="3FBA3B"/>
            </a:solidFill>
          </p:spPr>
        </p:sp>
        <p:sp>
          <p:nvSpPr>
            <p:cNvPr id="4" name="TextBox 4"/>
            <p:cNvSpPr txBox="1"/>
            <p:nvPr/>
          </p:nvSpPr>
          <p:spPr>
            <a:xfrm>
              <a:off x="0" y="-66675"/>
              <a:ext cx="5427087" cy="879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894098" y="9764606"/>
            <a:ext cx="20605971" cy="3086100"/>
            <a:chOff x="0" y="0"/>
            <a:chExt cx="5427087" cy="812800"/>
          </a:xfrm>
        </p:grpSpPr>
        <p:sp>
          <p:nvSpPr>
            <p:cNvPr id="6" name="Freeform 6"/>
            <p:cNvSpPr/>
            <p:nvPr/>
          </p:nvSpPr>
          <p:spPr>
            <a:xfrm>
              <a:off x="0" y="0"/>
              <a:ext cx="5427087" cy="812800"/>
            </a:xfrm>
            <a:custGeom>
              <a:avLst/>
              <a:gdLst/>
              <a:ahLst/>
              <a:cxnLst/>
              <a:rect l="l" t="t" r="r" b="b"/>
              <a:pathLst>
                <a:path w="5427087" h="812800">
                  <a:moveTo>
                    <a:pt x="0" y="0"/>
                  </a:moveTo>
                  <a:lnTo>
                    <a:pt x="5427087" y="0"/>
                  </a:lnTo>
                  <a:lnTo>
                    <a:pt x="5427087" y="812800"/>
                  </a:lnTo>
                  <a:lnTo>
                    <a:pt x="0" y="812800"/>
                  </a:lnTo>
                  <a:close/>
                </a:path>
              </a:pathLst>
            </a:custGeom>
            <a:solidFill>
              <a:srgbClr val="F1D780"/>
            </a:solidFill>
          </p:spPr>
        </p:sp>
        <p:sp>
          <p:nvSpPr>
            <p:cNvPr id="7" name="TextBox 7"/>
            <p:cNvSpPr txBox="1"/>
            <p:nvPr/>
          </p:nvSpPr>
          <p:spPr>
            <a:xfrm>
              <a:off x="0" y="-66675"/>
              <a:ext cx="5427087" cy="879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9979671" y="1084646"/>
            <a:ext cx="8894663" cy="4738429"/>
          </a:xfrm>
          <a:custGeom>
            <a:avLst/>
            <a:gdLst/>
            <a:ahLst/>
            <a:cxnLst/>
            <a:rect l="l" t="t" r="r" b="b"/>
            <a:pathLst>
              <a:path w="8894663" h="4738429">
                <a:moveTo>
                  <a:pt x="0" y="0"/>
                </a:moveTo>
                <a:lnTo>
                  <a:pt x="8894662" y="0"/>
                </a:lnTo>
                <a:lnTo>
                  <a:pt x="8894662" y="4738430"/>
                </a:lnTo>
                <a:lnTo>
                  <a:pt x="0" y="47384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16694271" y="8430648"/>
            <a:ext cx="1130058" cy="1054036"/>
          </a:xfrm>
          <a:custGeom>
            <a:avLst/>
            <a:gdLst/>
            <a:ahLst/>
            <a:cxnLst/>
            <a:rect l="l" t="t" r="r" b="b"/>
            <a:pathLst>
              <a:path w="1130058" h="1054036">
                <a:moveTo>
                  <a:pt x="1130058" y="0"/>
                </a:moveTo>
                <a:lnTo>
                  <a:pt x="0" y="0"/>
                </a:lnTo>
                <a:lnTo>
                  <a:pt x="0" y="1054036"/>
                </a:lnTo>
                <a:lnTo>
                  <a:pt x="1130058" y="1054036"/>
                </a:lnTo>
                <a:lnTo>
                  <a:pt x="113005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450171" y="4415445"/>
            <a:ext cx="5612634" cy="5612634"/>
          </a:xfrm>
          <a:custGeom>
            <a:avLst/>
            <a:gdLst/>
            <a:ahLst/>
            <a:cxnLst/>
            <a:rect l="l" t="t" r="r" b="b"/>
            <a:pathLst>
              <a:path w="5612634" h="5612634">
                <a:moveTo>
                  <a:pt x="0" y="0"/>
                </a:moveTo>
                <a:lnTo>
                  <a:pt x="5612633" y="0"/>
                </a:lnTo>
                <a:lnTo>
                  <a:pt x="5612633" y="5612634"/>
                </a:lnTo>
                <a:lnTo>
                  <a:pt x="0" y="5612634"/>
                </a:lnTo>
                <a:lnTo>
                  <a:pt x="0" y="0"/>
                </a:lnTo>
                <a:close/>
              </a:path>
            </a:pathLst>
          </a:custGeom>
          <a:blipFill>
            <a:blip r:embed="rId8"/>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t="68" b="68"/>
          <a:stretch>
            <a:fillRect/>
          </a:stretch>
        </p:blipFill>
        <p:spPr>
          <a:xfrm>
            <a:off x="10123474" y="1160720"/>
            <a:ext cx="8164526" cy="4586281"/>
          </a:xfrm>
          <a:prstGeom prst="rect">
            <a:avLst/>
          </a:prstGeom>
        </p:spPr>
      </p:pic>
      <p:sp>
        <p:nvSpPr>
          <p:cNvPr id="12" name="Freeform 12"/>
          <p:cNvSpPr/>
          <p:nvPr/>
        </p:nvSpPr>
        <p:spPr>
          <a:xfrm rot="-5400000" flipV="1">
            <a:off x="8111562" y="2778665"/>
            <a:ext cx="2815262" cy="3273560"/>
          </a:xfrm>
          <a:custGeom>
            <a:avLst/>
            <a:gdLst/>
            <a:ahLst/>
            <a:cxnLst/>
            <a:rect l="l" t="t" r="r" b="b"/>
            <a:pathLst>
              <a:path w="2815262" h="3273560">
                <a:moveTo>
                  <a:pt x="0" y="3273560"/>
                </a:moveTo>
                <a:lnTo>
                  <a:pt x="2815262" y="3273560"/>
                </a:lnTo>
                <a:lnTo>
                  <a:pt x="2815262" y="0"/>
                </a:lnTo>
                <a:lnTo>
                  <a:pt x="0" y="0"/>
                </a:lnTo>
                <a:lnTo>
                  <a:pt x="0" y="327356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0439327" y="1457660"/>
            <a:ext cx="896364" cy="946030"/>
          </a:xfrm>
          <a:custGeom>
            <a:avLst/>
            <a:gdLst/>
            <a:ahLst/>
            <a:cxnLst/>
            <a:rect l="l" t="t" r="r" b="b"/>
            <a:pathLst>
              <a:path w="896364" h="946030">
                <a:moveTo>
                  <a:pt x="0" y="0"/>
                </a:moveTo>
                <a:lnTo>
                  <a:pt x="896364" y="0"/>
                </a:lnTo>
                <a:lnTo>
                  <a:pt x="896364" y="946030"/>
                </a:lnTo>
                <a:lnTo>
                  <a:pt x="0" y="9460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377526" y="314780"/>
            <a:ext cx="8303988" cy="1854834"/>
          </a:xfrm>
          <a:prstGeom prst="rect">
            <a:avLst/>
          </a:prstGeom>
        </p:spPr>
        <p:txBody>
          <a:bodyPr lIns="0" tIns="0" rIns="0" bIns="0" rtlCol="0" anchor="t">
            <a:spAutoFit/>
          </a:bodyPr>
          <a:lstStyle/>
          <a:p>
            <a:pPr marL="0" lvl="0" indent="0" algn="l">
              <a:lnSpc>
                <a:spcPts val="11569"/>
              </a:lnSpc>
            </a:pPr>
            <a:r>
              <a:rPr lang="en-US" sz="12999" spc="935">
                <a:solidFill>
                  <a:srgbClr val="F04046"/>
                </a:solidFill>
                <a:latin typeface="SuperDario"/>
                <a:ea typeface="SuperDario"/>
                <a:cs typeface="SuperDario"/>
                <a:sym typeface="SuperDario"/>
              </a:rPr>
              <a:t>WORKING</a:t>
            </a:r>
          </a:p>
        </p:txBody>
      </p:sp>
      <p:sp>
        <p:nvSpPr>
          <p:cNvPr id="15" name="TextBox 15"/>
          <p:cNvSpPr txBox="1"/>
          <p:nvPr/>
        </p:nvSpPr>
        <p:spPr>
          <a:xfrm>
            <a:off x="377526" y="2222715"/>
            <a:ext cx="7387863" cy="4059936"/>
          </a:xfrm>
          <a:prstGeom prst="rect">
            <a:avLst/>
          </a:prstGeom>
        </p:spPr>
        <p:txBody>
          <a:bodyPr lIns="0" tIns="0" rIns="0" bIns="0" rtlCol="0" anchor="t">
            <a:spAutoFit/>
          </a:bodyPr>
          <a:lstStyle/>
          <a:p>
            <a:pPr marL="0" lvl="1" indent="0" algn="l">
              <a:lnSpc>
                <a:spcPts val="4602"/>
              </a:lnSpc>
            </a:pPr>
            <a:r>
              <a:rPr lang="en-US" sz="2600" b="1">
                <a:solidFill>
                  <a:srgbClr val="000000"/>
                </a:solidFill>
                <a:latin typeface="Blogger Medium"/>
                <a:ea typeface="Blogger Medium"/>
                <a:cs typeface="Blogger Medium"/>
                <a:sym typeface="Blogger Medium"/>
              </a:rPr>
              <a:t>Simple WASD or Arrow keys movement for the Player. They can also move diagonally. Dodge incoming traffic on highways and roads because who waits for the red light? Move swiftly through pavements and walkways through crowds and avoid falling into any manholes or ditches, meanwhile keeping a side eye on the clock.</a:t>
            </a:r>
          </a:p>
        </p:txBody>
      </p:sp>
      <p:sp>
        <p:nvSpPr>
          <p:cNvPr id="16" name="TextBox 16"/>
          <p:cNvSpPr txBox="1"/>
          <p:nvPr/>
        </p:nvSpPr>
        <p:spPr>
          <a:xfrm>
            <a:off x="8021949" y="3100991"/>
            <a:ext cx="2994487" cy="2011186"/>
          </a:xfrm>
          <a:prstGeom prst="rect">
            <a:avLst/>
          </a:prstGeom>
        </p:spPr>
        <p:txBody>
          <a:bodyPr lIns="0" tIns="0" rIns="0" bIns="0" rtlCol="0" anchor="t">
            <a:spAutoFit/>
          </a:bodyPr>
          <a:lstStyle/>
          <a:p>
            <a:pPr marL="0" lvl="0" indent="0" algn="ctr">
              <a:lnSpc>
                <a:spcPts val="3046"/>
              </a:lnSpc>
              <a:spcBef>
                <a:spcPct val="0"/>
              </a:spcBef>
            </a:pPr>
            <a:r>
              <a:rPr lang="en-US" sz="3422" spc="246">
                <a:solidFill>
                  <a:srgbClr val="000000"/>
                </a:solidFill>
                <a:latin typeface="SuperDario"/>
                <a:ea typeface="SuperDario"/>
                <a:cs typeface="SuperDario"/>
                <a:sym typeface="SuperDario"/>
              </a:rPr>
              <a:t>HELP ME REACH MY COLLEGE AND MOST IMPORTANTLY, KEEP ME ALIVE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72093" y="1610147"/>
            <a:ext cx="2447683" cy="2689762"/>
          </a:xfrm>
          <a:prstGeom prst="rect">
            <a:avLst/>
          </a:prstGeom>
        </p:spPr>
      </p:pic>
      <p:grpSp>
        <p:nvGrpSpPr>
          <p:cNvPr id="3" name="Group 3"/>
          <p:cNvGrpSpPr/>
          <p:nvPr/>
        </p:nvGrpSpPr>
        <p:grpSpPr>
          <a:xfrm>
            <a:off x="-2093696" y="9150612"/>
            <a:ext cx="25118504" cy="1136388"/>
            <a:chOff x="0" y="0"/>
            <a:chExt cx="33491339" cy="1515184"/>
          </a:xfrm>
        </p:grpSpPr>
        <p:sp>
          <p:nvSpPr>
            <p:cNvPr id="4" name="Freeform 4"/>
            <p:cNvSpPr/>
            <p:nvPr/>
          </p:nvSpPr>
          <p:spPr>
            <a:xfrm>
              <a:off x="0" y="0"/>
              <a:ext cx="8417691" cy="1515184"/>
            </a:xfrm>
            <a:custGeom>
              <a:avLst/>
              <a:gdLst/>
              <a:ahLst/>
              <a:cxnLst/>
              <a:rect l="l" t="t" r="r" b="b"/>
              <a:pathLst>
                <a:path w="8417691" h="1515184">
                  <a:moveTo>
                    <a:pt x="0" y="0"/>
                  </a:moveTo>
                  <a:lnTo>
                    <a:pt x="8417691" y="0"/>
                  </a:lnTo>
                  <a:lnTo>
                    <a:pt x="8417691" y="1515184"/>
                  </a:lnTo>
                  <a:lnTo>
                    <a:pt x="0" y="1515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5073648" y="0"/>
              <a:ext cx="8417691" cy="1515184"/>
            </a:xfrm>
            <a:custGeom>
              <a:avLst/>
              <a:gdLst/>
              <a:ahLst/>
              <a:cxnLst/>
              <a:rect l="l" t="t" r="r" b="b"/>
              <a:pathLst>
                <a:path w="8417691" h="1515184">
                  <a:moveTo>
                    <a:pt x="0" y="0"/>
                  </a:moveTo>
                  <a:lnTo>
                    <a:pt x="8417691" y="0"/>
                  </a:lnTo>
                  <a:lnTo>
                    <a:pt x="8417691" y="1515184"/>
                  </a:lnTo>
                  <a:lnTo>
                    <a:pt x="0" y="1515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407060" y="0"/>
              <a:ext cx="8417691" cy="1515184"/>
            </a:xfrm>
            <a:custGeom>
              <a:avLst/>
              <a:gdLst/>
              <a:ahLst/>
              <a:cxnLst/>
              <a:rect l="l" t="t" r="r" b="b"/>
              <a:pathLst>
                <a:path w="8417691" h="1515184">
                  <a:moveTo>
                    <a:pt x="0" y="0"/>
                  </a:moveTo>
                  <a:lnTo>
                    <a:pt x="8417691" y="0"/>
                  </a:lnTo>
                  <a:lnTo>
                    <a:pt x="8417691" y="1515184"/>
                  </a:lnTo>
                  <a:lnTo>
                    <a:pt x="0" y="1515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668656" y="0"/>
              <a:ext cx="8417691" cy="1515184"/>
            </a:xfrm>
            <a:custGeom>
              <a:avLst/>
              <a:gdLst/>
              <a:ahLst/>
              <a:cxnLst/>
              <a:rect l="l" t="t" r="r" b="b"/>
              <a:pathLst>
                <a:path w="8417691" h="1515184">
                  <a:moveTo>
                    <a:pt x="0" y="0"/>
                  </a:moveTo>
                  <a:lnTo>
                    <a:pt x="8417692" y="0"/>
                  </a:lnTo>
                  <a:lnTo>
                    <a:pt x="8417692" y="1515184"/>
                  </a:lnTo>
                  <a:lnTo>
                    <a:pt x="0" y="1515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8" name="Group 8"/>
          <p:cNvGrpSpPr/>
          <p:nvPr/>
        </p:nvGrpSpPr>
        <p:grpSpPr>
          <a:xfrm>
            <a:off x="9252499" y="1784678"/>
            <a:ext cx="8006801" cy="1601661"/>
            <a:chOff x="0" y="0"/>
            <a:chExt cx="10675735" cy="2135547"/>
          </a:xfrm>
        </p:grpSpPr>
        <p:sp>
          <p:nvSpPr>
            <p:cNvPr id="9" name="Freeform 9"/>
            <p:cNvSpPr/>
            <p:nvPr/>
          </p:nvSpPr>
          <p:spPr>
            <a:xfrm>
              <a:off x="0"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5">
                <a:extLst>
                  <a:ext uri="{96DAC541-7B7A-43D3-8B79-37D633B846F1}">
                    <asvg:svgBlip xmlns:asvg="http://schemas.microsoft.com/office/drawing/2016/SVG/main" r:embed="rId6"/>
                  </a:ext>
                </a:extLst>
              </a:blip>
              <a:stretch>
                <a:fillRect r="-13814"/>
              </a:stretch>
            </a:blipFill>
            <a:ln cap="sq">
              <a:noFill/>
              <a:prstDash val="solid"/>
              <a:miter/>
            </a:ln>
          </p:spPr>
        </p:sp>
        <p:sp>
          <p:nvSpPr>
            <p:cNvPr id="10" name="Freeform 10"/>
            <p:cNvSpPr/>
            <p:nvPr/>
          </p:nvSpPr>
          <p:spPr>
            <a:xfrm>
              <a:off x="3170388"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5">
                <a:extLst>
                  <a:ext uri="{96DAC541-7B7A-43D3-8B79-37D633B846F1}">
                    <asvg:svgBlip xmlns:asvg="http://schemas.microsoft.com/office/drawing/2016/SVG/main" r:embed="rId6"/>
                  </a:ext>
                </a:extLst>
              </a:blip>
              <a:stretch>
                <a:fillRect l="-13814"/>
              </a:stretch>
            </a:blipFill>
            <a:ln cap="sq">
              <a:noFill/>
              <a:prstDash val="solid"/>
              <a:miter/>
            </a:ln>
          </p:spPr>
        </p:sp>
      </p:grpSp>
      <p:grpSp>
        <p:nvGrpSpPr>
          <p:cNvPr id="11" name="Group 11"/>
          <p:cNvGrpSpPr/>
          <p:nvPr/>
        </p:nvGrpSpPr>
        <p:grpSpPr>
          <a:xfrm>
            <a:off x="9252499" y="4271334"/>
            <a:ext cx="8006801" cy="1601661"/>
            <a:chOff x="0" y="0"/>
            <a:chExt cx="10675735" cy="2135547"/>
          </a:xfrm>
        </p:grpSpPr>
        <p:sp>
          <p:nvSpPr>
            <p:cNvPr id="12" name="Freeform 12"/>
            <p:cNvSpPr/>
            <p:nvPr/>
          </p:nvSpPr>
          <p:spPr>
            <a:xfrm>
              <a:off x="0"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7">
                <a:extLst>
                  <a:ext uri="{96DAC541-7B7A-43D3-8B79-37D633B846F1}">
                    <asvg:svgBlip xmlns:asvg="http://schemas.microsoft.com/office/drawing/2016/SVG/main" r:embed="rId8"/>
                  </a:ext>
                </a:extLst>
              </a:blip>
              <a:stretch>
                <a:fillRect r="-13814"/>
              </a:stretch>
            </a:blipFill>
            <a:ln cap="sq">
              <a:noFill/>
              <a:prstDash val="solid"/>
              <a:miter/>
            </a:ln>
          </p:spPr>
        </p:sp>
        <p:sp>
          <p:nvSpPr>
            <p:cNvPr id="13" name="Freeform 13"/>
            <p:cNvSpPr/>
            <p:nvPr/>
          </p:nvSpPr>
          <p:spPr>
            <a:xfrm>
              <a:off x="3170388"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7">
                <a:extLst>
                  <a:ext uri="{96DAC541-7B7A-43D3-8B79-37D633B846F1}">
                    <asvg:svgBlip xmlns:asvg="http://schemas.microsoft.com/office/drawing/2016/SVG/main" r:embed="rId8"/>
                  </a:ext>
                </a:extLst>
              </a:blip>
              <a:stretch>
                <a:fillRect l="-13814"/>
              </a:stretch>
            </a:blipFill>
            <a:ln cap="sq">
              <a:noFill/>
              <a:prstDash val="solid"/>
              <a:miter/>
            </a:ln>
          </p:spPr>
        </p:sp>
      </p:grpSp>
      <p:sp>
        <p:nvSpPr>
          <p:cNvPr id="14" name="TextBox 14"/>
          <p:cNvSpPr txBox="1"/>
          <p:nvPr/>
        </p:nvSpPr>
        <p:spPr>
          <a:xfrm>
            <a:off x="243941" y="445235"/>
            <a:ext cx="8303988" cy="1663422"/>
          </a:xfrm>
          <a:prstGeom prst="rect">
            <a:avLst/>
          </a:prstGeom>
        </p:spPr>
        <p:txBody>
          <a:bodyPr lIns="0" tIns="0" rIns="0" bIns="0" rtlCol="0" anchor="t">
            <a:spAutoFit/>
          </a:bodyPr>
          <a:lstStyle/>
          <a:p>
            <a:pPr marL="0" lvl="0" indent="0" algn="ctr">
              <a:lnSpc>
                <a:spcPts val="10472"/>
              </a:lnSpc>
            </a:pPr>
            <a:r>
              <a:rPr lang="en-US" sz="11767" spc="847">
                <a:solidFill>
                  <a:srgbClr val="FC85FF"/>
                </a:solidFill>
                <a:latin typeface="SuperDario"/>
                <a:ea typeface="SuperDario"/>
                <a:cs typeface="SuperDario"/>
                <a:sym typeface="SuperDario"/>
              </a:rPr>
              <a:t>WORKFLOW</a:t>
            </a:r>
          </a:p>
        </p:txBody>
      </p:sp>
      <p:pic>
        <p:nvPicPr>
          <p:cNvPr id="15" name="Picture 15"/>
          <p:cNvPicPr>
            <a:picLocks noChangeAspect="1"/>
          </p:cNvPicPr>
          <p:nvPr/>
        </p:nvPicPr>
        <p:blipFill>
          <a:blip r:embed="rId9"/>
          <a:srcRect/>
          <a:stretch>
            <a:fillRect/>
          </a:stretch>
        </p:blipFill>
        <p:spPr>
          <a:xfrm>
            <a:off x="9563688" y="1989452"/>
            <a:ext cx="901869" cy="939447"/>
          </a:xfrm>
          <a:prstGeom prst="rect">
            <a:avLst/>
          </a:prstGeom>
        </p:spPr>
      </p:pic>
      <p:sp>
        <p:nvSpPr>
          <p:cNvPr id="16" name="TextBox 16"/>
          <p:cNvSpPr txBox="1"/>
          <p:nvPr/>
        </p:nvSpPr>
        <p:spPr>
          <a:xfrm>
            <a:off x="9808935" y="2208382"/>
            <a:ext cx="6893930" cy="544703"/>
          </a:xfrm>
          <a:prstGeom prst="rect">
            <a:avLst/>
          </a:prstGeom>
        </p:spPr>
        <p:txBody>
          <a:bodyPr lIns="0" tIns="0" rIns="0" bIns="0" rtlCol="0" anchor="t">
            <a:spAutoFit/>
          </a:bodyPr>
          <a:lstStyle/>
          <a:p>
            <a:pPr marL="0" lvl="1" indent="0" algn="ctr">
              <a:lnSpc>
                <a:spcPts val="4575"/>
              </a:lnSpc>
              <a:spcBef>
                <a:spcPct val="0"/>
              </a:spcBef>
            </a:pPr>
            <a:r>
              <a:rPr lang="en-US" sz="2199" b="1">
                <a:solidFill>
                  <a:srgbClr val="000000"/>
                </a:solidFill>
                <a:latin typeface="Blogger Medium"/>
                <a:ea typeface="Blogger Medium"/>
                <a:cs typeface="Blogger Medium"/>
                <a:sym typeface="Blogger Medium"/>
              </a:rPr>
              <a:t>Make/Import necessary assets for the game</a:t>
            </a:r>
          </a:p>
        </p:txBody>
      </p:sp>
      <p:sp>
        <p:nvSpPr>
          <p:cNvPr id="17" name="TextBox 17"/>
          <p:cNvSpPr txBox="1"/>
          <p:nvPr/>
        </p:nvSpPr>
        <p:spPr>
          <a:xfrm>
            <a:off x="9808935" y="4573295"/>
            <a:ext cx="6893930" cy="544703"/>
          </a:xfrm>
          <a:prstGeom prst="rect">
            <a:avLst/>
          </a:prstGeom>
        </p:spPr>
        <p:txBody>
          <a:bodyPr lIns="0" tIns="0" rIns="0" bIns="0" rtlCol="0" anchor="t">
            <a:spAutoFit/>
          </a:bodyPr>
          <a:lstStyle/>
          <a:p>
            <a:pPr marL="0" lvl="1" indent="0" algn="ctr">
              <a:lnSpc>
                <a:spcPts val="4575"/>
              </a:lnSpc>
              <a:spcBef>
                <a:spcPct val="0"/>
              </a:spcBef>
            </a:pPr>
            <a:r>
              <a:rPr lang="en-US" sz="2199" b="1">
                <a:solidFill>
                  <a:srgbClr val="000000"/>
                </a:solidFill>
                <a:latin typeface="Blogger Medium"/>
                <a:ea typeface="Blogger Medium"/>
                <a:cs typeface="Blogger Medium"/>
                <a:sym typeface="Blogger Medium"/>
              </a:rPr>
              <a:t>Implement them in the editor and form node structures</a:t>
            </a:r>
          </a:p>
        </p:txBody>
      </p:sp>
      <p:grpSp>
        <p:nvGrpSpPr>
          <p:cNvPr id="18" name="Group 18"/>
          <p:cNvGrpSpPr/>
          <p:nvPr/>
        </p:nvGrpSpPr>
        <p:grpSpPr>
          <a:xfrm>
            <a:off x="9252499" y="6710973"/>
            <a:ext cx="8006801" cy="1601661"/>
            <a:chOff x="0" y="0"/>
            <a:chExt cx="10675735" cy="2135547"/>
          </a:xfrm>
        </p:grpSpPr>
        <p:sp>
          <p:nvSpPr>
            <p:cNvPr id="19" name="Freeform 19"/>
            <p:cNvSpPr/>
            <p:nvPr/>
          </p:nvSpPr>
          <p:spPr>
            <a:xfrm>
              <a:off x="0"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10">
                <a:extLst>
                  <a:ext uri="{96DAC541-7B7A-43D3-8B79-37D633B846F1}">
                    <asvg:svgBlip xmlns:asvg="http://schemas.microsoft.com/office/drawing/2016/SVG/main" r:embed="rId11"/>
                  </a:ext>
                </a:extLst>
              </a:blip>
              <a:stretch>
                <a:fillRect r="-13814"/>
              </a:stretch>
            </a:blipFill>
            <a:ln cap="sq">
              <a:noFill/>
              <a:prstDash val="solid"/>
              <a:miter/>
            </a:ln>
          </p:spPr>
        </p:sp>
        <p:sp>
          <p:nvSpPr>
            <p:cNvPr id="20" name="Freeform 20"/>
            <p:cNvSpPr/>
            <p:nvPr/>
          </p:nvSpPr>
          <p:spPr>
            <a:xfrm>
              <a:off x="3170388" y="0"/>
              <a:ext cx="7505347" cy="2135547"/>
            </a:xfrm>
            <a:custGeom>
              <a:avLst/>
              <a:gdLst/>
              <a:ahLst/>
              <a:cxnLst/>
              <a:rect l="l" t="t" r="r" b="b"/>
              <a:pathLst>
                <a:path w="7505347" h="2135547">
                  <a:moveTo>
                    <a:pt x="0" y="0"/>
                  </a:moveTo>
                  <a:lnTo>
                    <a:pt x="7505347" y="0"/>
                  </a:lnTo>
                  <a:lnTo>
                    <a:pt x="7505347" y="2135547"/>
                  </a:lnTo>
                  <a:lnTo>
                    <a:pt x="0" y="2135547"/>
                  </a:lnTo>
                  <a:lnTo>
                    <a:pt x="0" y="0"/>
                  </a:lnTo>
                  <a:close/>
                </a:path>
              </a:pathLst>
            </a:custGeom>
            <a:blipFill>
              <a:blip r:embed="rId10">
                <a:extLst>
                  <a:ext uri="{96DAC541-7B7A-43D3-8B79-37D633B846F1}">
                    <asvg:svgBlip xmlns:asvg="http://schemas.microsoft.com/office/drawing/2016/SVG/main" r:embed="rId11"/>
                  </a:ext>
                </a:extLst>
              </a:blip>
              <a:stretch>
                <a:fillRect l="-13814"/>
              </a:stretch>
            </a:blipFill>
            <a:ln cap="sq">
              <a:noFill/>
              <a:prstDash val="solid"/>
              <a:miter/>
            </a:ln>
          </p:spPr>
        </p:sp>
      </p:grpSp>
      <p:sp>
        <p:nvSpPr>
          <p:cNvPr id="21" name="TextBox 21"/>
          <p:cNvSpPr txBox="1"/>
          <p:nvPr/>
        </p:nvSpPr>
        <p:spPr>
          <a:xfrm>
            <a:off x="9808935" y="6818865"/>
            <a:ext cx="6893930" cy="1125728"/>
          </a:xfrm>
          <a:prstGeom prst="rect">
            <a:avLst/>
          </a:prstGeom>
        </p:spPr>
        <p:txBody>
          <a:bodyPr lIns="0" tIns="0" rIns="0" bIns="0" rtlCol="0" anchor="t">
            <a:spAutoFit/>
          </a:bodyPr>
          <a:lstStyle/>
          <a:p>
            <a:pPr marL="0" lvl="1" indent="0" algn="ctr">
              <a:lnSpc>
                <a:spcPts val="4575"/>
              </a:lnSpc>
              <a:spcBef>
                <a:spcPct val="0"/>
              </a:spcBef>
            </a:pPr>
            <a:r>
              <a:rPr lang="en-US" sz="2199" b="1">
                <a:solidFill>
                  <a:srgbClr val="000000"/>
                </a:solidFill>
                <a:latin typeface="Blogger Medium"/>
                <a:ea typeface="Blogger Medium"/>
                <a:cs typeface="Blogger Medium"/>
                <a:sym typeface="Blogger Medium"/>
              </a:rPr>
              <a:t>Bind these nodes together using the editor and GDScript Language</a:t>
            </a:r>
          </a:p>
        </p:txBody>
      </p:sp>
      <p:pic>
        <p:nvPicPr>
          <p:cNvPr id="22" name="Picture 22"/>
          <p:cNvPicPr>
            <a:picLocks noChangeAspect="1"/>
          </p:cNvPicPr>
          <p:nvPr/>
        </p:nvPicPr>
        <p:blipFill>
          <a:blip r:embed="rId12"/>
          <a:srcRect/>
          <a:stretch>
            <a:fillRect/>
          </a:stretch>
        </p:blipFill>
        <p:spPr>
          <a:xfrm>
            <a:off x="16451783" y="7601855"/>
            <a:ext cx="1615033" cy="1656445"/>
          </a:xfrm>
          <a:prstGeom prst="rect">
            <a:avLst/>
          </a:prstGeom>
        </p:spPr>
      </p:pic>
      <p:sp>
        <p:nvSpPr>
          <p:cNvPr id="23" name="Freeform 23"/>
          <p:cNvSpPr/>
          <p:nvPr/>
        </p:nvSpPr>
        <p:spPr>
          <a:xfrm>
            <a:off x="-479179" y="6383103"/>
            <a:ext cx="2191394" cy="2769534"/>
          </a:xfrm>
          <a:custGeom>
            <a:avLst/>
            <a:gdLst/>
            <a:ahLst/>
            <a:cxnLst/>
            <a:rect l="l" t="t" r="r" b="b"/>
            <a:pathLst>
              <a:path w="2191394" h="2769534">
                <a:moveTo>
                  <a:pt x="0" y="0"/>
                </a:moveTo>
                <a:lnTo>
                  <a:pt x="2191395" y="0"/>
                </a:lnTo>
                <a:lnTo>
                  <a:pt x="2191395" y="2769534"/>
                </a:lnTo>
                <a:lnTo>
                  <a:pt x="0" y="27695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5400000" flipH="1">
            <a:off x="12829432" y="3415028"/>
            <a:ext cx="852935" cy="795556"/>
          </a:xfrm>
          <a:custGeom>
            <a:avLst/>
            <a:gdLst/>
            <a:ahLst/>
            <a:cxnLst/>
            <a:rect l="l" t="t" r="r" b="b"/>
            <a:pathLst>
              <a:path w="852935" h="795556">
                <a:moveTo>
                  <a:pt x="852935" y="0"/>
                </a:moveTo>
                <a:lnTo>
                  <a:pt x="0" y="0"/>
                </a:lnTo>
                <a:lnTo>
                  <a:pt x="0" y="795556"/>
                </a:lnTo>
                <a:lnTo>
                  <a:pt x="852935" y="795556"/>
                </a:lnTo>
                <a:lnTo>
                  <a:pt x="852935"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Freeform 25"/>
          <p:cNvSpPr/>
          <p:nvPr/>
        </p:nvSpPr>
        <p:spPr>
          <a:xfrm rot="5400000" flipH="1">
            <a:off x="12829432" y="5901684"/>
            <a:ext cx="852935" cy="795556"/>
          </a:xfrm>
          <a:custGeom>
            <a:avLst/>
            <a:gdLst/>
            <a:ahLst/>
            <a:cxnLst/>
            <a:rect l="l" t="t" r="r" b="b"/>
            <a:pathLst>
              <a:path w="852935" h="795556">
                <a:moveTo>
                  <a:pt x="852935" y="0"/>
                </a:moveTo>
                <a:lnTo>
                  <a:pt x="0" y="0"/>
                </a:lnTo>
                <a:lnTo>
                  <a:pt x="0" y="795556"/>
                </a:lnTo>
                <a:lnTo>
                  <a:pt x="852935" y="795556"/>
                </a:lnTo>
                <a:lnTo>
                  <a:pt x="852935"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sp>
        <p:nvSpPr>
          <p:cNvPr id="2" name="Freeform 2"/>
          <p:cNvSpPr/>
          <p:nvPr/>
        </p:nvSpPr>
        <p:spPr>
          <a:xfrm>
            <a:off x="15345722" y="5503822"/>
            <a:ext cx="1784839" cy="3367621"/>
          </a:xfrm>
          <a:custGeom>
            <a:avLst/>
            <a:gdLst/>
            <a:ahLst/>
            <a:cxnLst/>
            <a:rect l="l" t="t" r="r" b="b"/>
            <a:pathLst>
              <a:path w="1784839" h="3367621">
                <a:moveTo>
                  <a:pt x="0" y="0"/>
                </a:moveTo>
                <a:lnTo>
                  <a:pt x="1784839" y="0"/>
                </a:lnTo>
                <a:lnTo>
                  <a:pt x="1784839" y="3367621"/>
                </a:lnTo>
                <a:lnTo>
                  <a:pt x="0" y="33676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0" y="4828021"/>
            <a:ext cx="8311499" cy="5334471"/>
            <a:chOff x="0" y="0"/>
            <a:chExt cx="11081999" cy="7112628"/>
          </a:xfrm>
        </p:grpSpPr>
        <p:grpSp>
          <p:nvGrpSpPr>
            <p:cNvPr id="4" name="Group 4"/>
            <p:cNvGrpSpPr/>
            <p:nvPr/>
          </p:nvGrpSpPr>
          <p:grpSpPr>
            <a:xfrm>
              <a:off x="691769" y="303725"/>
              <a:ext cx="9796131" cy="6120310"/>
              <a:chOff x="0" y="0"/>
              <a:chExt cx="1492612" cy="932536"/>
            </a:xfrm>
          </p:grpSpPr>
          <p:sp>
            <p:nvSpPr>
              <p:cNvPr id="5" name="Freeform 5"/>
              <p:cNvSpPr/>
              <p:nvPr/>
            </p:nvSpPr>
            <p:spPr>
              <a:xfrm>
                <a:off x="0" y="0"/>
                <a:ext cx="1492612" cy="932536"/>
              </a:xfrm>
              <a:custGeom>
                <a:avLst/>
                <a:gdLst/>
                <a:ahLst/>
                <a:cxnLst/>
                <a:rect l="l" t="t" r="r" b="b"/>
                <a:pathLst>
                  <a:path w="1492612" h="932536">
                    <a:moveTo>
                      <a:pt x="0" y="0"/>
                    </a:moveTo>
                    <a:lnTo>
                      <a:pt x="1492612" y="0"/>
                    </a:lnTo>
                    <a:lnTo>
                      <a:pt x="1492612" y="932536"/>
                    </a:lnTo>
                    <a:lnTo>
                      <a:pt x="0" y="932536"/>
                    </a:lnTo>
                    <a:close/>
                  </a:path>
                </a:pathLst>
              </a:custGeom>
              <a:solidFill>
                <a:srgbClr val="F7F7F0"/>
              </a:solidFill>
            </p:spPr>
          </p:sp>
          <p:sp>
            <p:nvSpPr>
              <p:cNvPr id="6" name="TextBox 6"/>
              <p:cNvSpPr txBox="1"/>
              <p:nvPr/>
            </p:nvSpPr>
            <p:spPr>
              <a:xfrm>
                <a:off x="0" y="-66675"/>
                <a:ext cx="1492612" cy="999211"/>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0" y="0"/>
              <a:ext cx="11081999" cy="7112628"/>
            </a:xfrm>
            <a:custGeom>
              <a:avLst/>
              <a:gdLst/>
              <a:ahLst/>
              <a:cxnLst/>
              <a:rect l="l" t="t" r="r" b="b"/>
              <a:pathLst>
                <a:path w="11081999" h="7112628">
                  <a:moveTo>
                    <a:pt x="0" y="0"/>
                  </a:moveTo>
                  <a:lnTo>
                    <a:pt x="11081999" y="0"/>
                  </a:lnTo>
                  <a:lnTo>
                    <a:pt x="11081999" y="7112628"/>
                  </a:lnTo>
                  <a:lnTo>
                    <a:pt x="0" y="71126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10473" y="1047533"/>
              <a:ext cx="9461053" cy="4419653"/>
            </a:xfrm>
            <a:prstGeom prst="rect">
              <a:avLst/>
            </a:prstGeom>
          </p:spPr>
          <p:txBody>
            <a:bodyPr lIns="0" tIns="0" rIns="0" bIns="0" rtlCol="0" anchor="t">
              <a:spAutoFit/>
            </a:bodyPr>
            <a:lstStyle/>
            <a:p>
              <a:pPr marL="0" lvl="1" indent="0" algn="l">
                <a:lnSpc>
                  <a:spcPts val="6411"/>
                </a:lnSpc>
              </a:pPr>
              <a:r>
                <a:rPr lang="en-US" sz="5298">
                  <a:solidFill>
                    <a:srgbClr val="000000"/>
                  </a:solidFill>
                  <a:latin typeface="SuperDario"/>
                  <a:ea typeface="SuperDario"/>
                  <a:cs typeface="SuperDario"/>
                  <a:sym typeface="SuperDario"/>
                </a:rPr>
                <a:t>“Games offer unique perspectives and a break from reality where violence is optional” - Gandhi</a:t>
              </a:r>
            </a:p>
          </p:txBody>
        </p:sp>
      </p:grpSp>
      <p:sp>
        <p:nvSpPr>
          <p:cNvPr id="9" name="Freeform 9"/>
          <p:cNvSpPr/>
          <p:nvPr/>
        </p:nvSpPr>
        <p:spPr>
          <a:xfrm>
            <a:off x="1610674" y="533843"/>
            <a:ext cx="1839767" cy="1839767"/>
          </a:xfrm>
          <a:custGeom>
            <a:avLst/>
            <a:gdLst/>
            <a:ahLst/>
            <a:cxnLst/>
            <a:rect l="l" t="t" r="r" b="b"/>
            <a:pathLst>
              <a:path w="1839767" h="1839767">
                <a:moveTo>
                  <a:pt x="0" y="0"/>
                </a:moveTo>
                <a:lnTo>
                  <a:pt x="1839768" y="0"/>
                </a:lnTo>
                <a:lnTo>
                  <a:pt x="1839768" y="1839767"/>
                </a:lnTo>
                <a:lnTo>
                  <a:pt x="0" y="183976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a:off x="8939139" y="4828021"/>
            <a:ext cx="1839767" cy="1839767"/>
          </a:xfrm>
          <a:custGeom>
            <a:avLst/>
            <a:gdLst/>
            <a:ahLst/>
            <a:cxnLst/>
            <a:rect l="l" t="t" r="r" b="b"/>
            <a:pathLst>
              <a:path w="1839767" h="1839767">
                <a:moveTo>
                  <a:pt x="0" y="0"/>
                </a:moveTo>
                <a:lnTo>
                  <a:pt x="1839768" y="0"/>
                </a:lnTo>
                <a:lnTo>
                  <a:pt x="1839768" y="1839767"/>
                </a:lnTo>
                <a:lnTo>
                  <a:pt x="0" y="183976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1610674" y="2892894"/>
            <a:ext cx="1839767" cy="1839767"/>
          </a:xfrm>
          <a:custGeom>
            <a:avLst/>
            <a:gdLst/>
            <a:ahLst/>
            <a:cxnLst/>
            <a:rect l="l" t="t" r="r" b="b"/>
            <a:pathLst>
              <a:path w="1839767" h="1839767">
                <a:moveTo>
                  <a:pt x="0" y="0"/>
                </a:moveTo>
                <a:lnTo>
                  <a:pt x="1839768" y="0"/>
                </a:lnTo>
                <a:lnTo>
                  <a:pt x="1839768" y="1839768"/>
                </a:lnTo>
                <a:lnTo>
                  <a:pt x="0" y="183976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2" name="Freeform 12"/>
          <p:cNvSpPr/>
          <p:nvPr/>
        </p:nvSpPr>
        <p:spPr>
          <a:xfrm>
            <a:off x="8939139" y="7617437"/>
            <a:ext cx="1839767" cy="1839767"/>
          </a:xfrm>
          <a:custGeom>
            <a:avLst/>
            <a:gdLst/>
            <a:ahLst/>
            <a:cxnLst/>
            <a:rect l="l" t="t" r="r" b="b"/>
            <a:pathLst>
              <a:path w="1839767" h="1839767">
                <a:moveTo>
                  <a:pt x="0" y="0"/>
                </a:moveTo>
                <a:lnTo>
                  <a:pt x="1839768" y="0"/>
                </a:lnTo>
                <a:lnTo>
                  <a:pt x="1839768" y="1839768"/>
                </a:lnTo>
                <a:lnTo>
                  <a:pt x="0" y="183976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3" name="Freeform 13"/>
          <p:cNvSpPr/>
          <p:nvPr/>
        </p:nvSpPr>
        <p:spPr>
          <a:xfrm>
            <a:off x="2019136" y="916662"/>
            <a:ext cx="1022843" cy="1036029"/>
          </a:xfrm>
          <a:custGeom>
            <a:avLst/>
            <a:gdLst/>
            <a:ahLst/>
            <a:cxnLst/>
            <a:rect l="l" t="t" r="r" b="b"/>
            <a:pathLst>
              <a:path w="1022843" h="1036029">
                <a:moveTo>
                  <a:pt x="0" y="0"/>
                </a:moveTo>
                <a:lnTo>
                  <a:pt x="1022844" y="0"/>
                </a:lnTo>
                <a:lnTo>
                  <a:pt x="1022844" y="1036029"/>
                </a:lnTo>
                <a:lnTo>
                  <a:pt x="0" y="103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2038186" y="3276299"/>
            <a:ext cx="901270" cy="977709"/>
          </a:xfrm>
          <a:custGeom>
            <a:avLst/>
            <a:gdLst/>
            <a:ahLst/>
            <a:cxnLst/>
            <a:rect l="l" t="t" r="r" b="b"/>
            <a:pathLst>
              <a:path w="901270" h="977709">
                <a:moveTo>
                  <a:pt x="0" y="0"/>
                </a:moveTo>
                <a:lnTo>
                  <a:pt x="901270" y="0"/>
                </a:lnTo>
                <a:lnTo>
                  <a:pt x="901270" y="977709"/>
                </a:lnTo>
                <a:lnTo>
                  <a:pt x="0" y="97770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5" name="Freeform 15"/>
          <p:cNvSpPr/>
          <p:nvPr/>
        </p:nvSpPr>
        <p:spPr>
          <a:xfrm>
            <a:off x="9347601" y="5210840"/>
            <a:ext cx="1022843" cy="1022843"/>
          </a:xfrm>
          <a:custGeom>
            <a:avLst/>
            <a:gdLst/>
            <a:ahLst/>
            <a:cxnLst/>
            <a:rect l="l" t="t" r="r" b="b"/>
            <a:pathLst>
              <a:path w="1022843" h="1022843">
                <a:moveTo>
                  <a:pt x="0" y="0"/>
                </a:moveTo>
                <a:lnTo>
                  <a:pt x="1022843" y="0"/>
                </a:lnTo>
                <a:lnTo>
                  <a:pt x="1022843" y="1022843"/>
                </a:lnTo>
                <a:lnTo>
                  <a:pt x="0" y="1022843"/>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6" name="Freeform 16"/>
          <p:cNvSpPr/>
          <p:nvPr/>
        </p:nvSpPr>
        <p:spPr>
          <a:xfrm>
            <a:off x="9374902" y="7969871"/>
            <a:ext cx="968241" cy="980723"/>
          </a:xfrm>
          <a:custGeom>
            <a:avLst/>
            <a:gdLst/>
            <a:ahLst/>
            <a:cxnLst/>
            <a:rect l="l" t="t" r="r" b="b"/>
            <a:pathLst>
              <a:path w="968241" h="980723">
                <a:moveTo>
                  <a:pt x="0" y="0"/>
                </a:moveTo>
                <a:lnTo>
                  <a:pt x="968241" y="0"/>
                </a:lnTo>
                <a:lnTo>
                  <a:pt x="968241" y="980723"/>
                </a:lnTo>
                <a:lnTo>
                  <a:pt x="0" y="98072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7" name="Group 17"/>
          <p:cNvGrpSpPr/>
          <p:nvPr/>
        </p:nvGrpSpPr>
        <p:grpSpPr>
          <a:xfrm>
            <a:off x="7802180" y="-4441625"/>
            <a:ext cx="16907464" cy="8960128"/>
            <a:chOff x="0" y="0"/>
            <a:chExt cx="4452995" cy="2359869"/>
          </a:xfrm>
        </p:grpSpPr>
        <p:sp>
          <p:nvSpPr>
            <p:cNvPr id="18" name="Freeform 18"/>
            <p:cNvSpPr/>
            <p:nvPr/>
          </p:nvSpPr>
          <p:spPr>
            <a:xfrm>
              <a:off x="0" y="0"/>
              <a:ext cx="4452994" cy="2359869"/>
            </a:xfrm>
            <a:custGeom>
              <a:avLst/>
              <a:gdLst/>
              <a:ahLst/>
              <a:cxnLst/>
              <a:rect l="l" t="t" r="r" b="b"/>
              <a:pathLst>
                <a:path w="4452994" h="2359869">
                  <a:moveTo>
                    <a:pt x="0" y="0"/>
                  </a:moveTo>
                  <a:lnTo>
                    <a:pt x="4452994" y="0"/>
                  </a:lnTo>
                  <a:lnTo>
                    <a:pt x="4452994" y="2359869"/>
                  </a:lnTo>
                  <a:lnTo>
                    <a:pt x="0" y="2359869"/>
                  </a:lnTo>
                  <a:close/>
                </a:path>
              </a:pathLst>
            </a:custGeom>
            <a:solidFill>
              <a:srgbClr val="000000"/>
            </a:solidFill>
          </p:spPr>
        </p:sp>
        <p:sp>
          <p:nvSpPr>
            <p:cNvPr id="19" name="TextBox 19"/>
            <p:cNvSpPr txBox="1"/>
            <p:nvPr/>
          </p:nvSpPr>
          <p:spPr>
            <a:xfrm>
              <a:off x="0" y="-66675"/>
              <a:ext cx="4452995" cy="2426544"/>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a:off x="7904796" y="0"/>
            <a:ext cx="10383204" cy="4413707"/>
            <a:chOff x="0" y="0"/>
            <a:chExt cx="2734671" cy="1162458"/>
          </a:xfrm>
        </p:grpSpPr>
        <p:sp>
          <p:nvSpPr>
            <p:cNvPr id="21" name="Freeform 21"/>
            <p:cNvSpPr/>
            <p:nvPr/>
          </p:nvSpPr>
          <p:spPr>
            <a:xfrm>
              <a:off x="0" y="0"/>
              <a:ext cx="2734671" cy="1162458"/>
            </a:xfrm>
            <a:custGeom>
              <a:avLst/>
              <a:gdLst/>
              <a:ahLst/>
              <a:cxnLst/>
              <a:rect l="l" t="t" r="r" b="b"/>
              <a:pathLst>
                <a:path w="2734671" h="1162458">
                  <a:moveTo>
                    <a:pt x="0" y="0"/>
                  </a:moveTo>
                  <a:lnTo>
                    <a:pt x="2734671" y="0"/>
                  </a:lnTo>
                  <a:lnTo>
                    <a:pt x="2734671" y="1162458"/>
                  </a:lnTo>
                  <a:lnTo>
                    <a:pt x="0" y="1162458"/>
                  </a:lnTo>
                  <a:close/>
                </a:path>
              </a:pathLst>
            </a:custGeom>
            <a:solidFill>
              <a:srgbClr val="9F8FFF"/>
            </a:solidFill>
          </p:spPr>
        </p:sp>
        <p:sp>
          <p:nvSpPr>
            <p:cNvPr id="22" name="TextBox 22"/>
            <p:cNvSpPr txBox="1"/>
            <p:nvPr/>
          </p:nvSpPr>
          <p:spPr>
            <a:xfrm>
              <a:off x="0" y="-66675"/>
              <a:ext cx="2734671" cy="1229133"/>
            </a:xfrm>
            <a:prstGeom prst="rect">
              <a:avLst/>
            </a:prstGeom>
          </p:spPr>
          <p:txBody>
            <a:bodyPr lIns="50800" tIns="50800" rIns="50800" bIns="50800" rtlCol="0" anchor="ctr"/>
            <a:lstStyle/>
            <a:p>
              <a:pPr algn="ctr">
                <a:lnSpc>
                  <a:spcPts val="3079"/>
                </a:lnSpc>
              </a:pPr>
              <a:endParaRPr/>
            </a:p>
          </p:txBody>
        </p:sp>
      </p:grpSp>
      <p:pic>
        <p:nvPicPr>
          <p:cNvPr id="23" name="Picture 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8"/>
          <a:srcRect t="19050" b="13997"/>
          <a:stretch>
            <a:fillRect/>
          </a:stretch>
        </p:blipFill>
        <p:spPr>
          <a:xfrm>
            <a:off x="7934584" y="38440"/>
            <a:ext cx="10353416" cy="4332340"/>
          </a:xfrm>
          <a:prstGeom prst="rect">
            <a:avLst/>
          </a:prstGeom>
        </p:spPr>
      </p:pic>
      <p:sp>
        <p:nvSpPr>
          <p:cNvPr id="24" name="TextBox 24"/>
          <p:cNvSpPr txBox="1"/>
          <p:nvPr/>
        </p:nvSpPr>
        <p:spPr>
          <a:xfrm>
            <a:off x="3759757" y="1004763"/>
            <a:ext cx="3870027" cy="1800606"/>
          </a:xfrm>
          <a:prstGeom prst="rect">
            <a:avLst/>
          </a:prstGeom>
        </p:spPr>
        <p:txBody>
          <a:bodyPr lIns="0" tIns="0" rIns="0" bIns="0" rtlCol="0" anchor="t">
            <a:spAutoFit/>
          </a:bodyPr>
          <a:lstStyle/>
          <a:p>
            <a:pPr marL="0" lvl="1" indent="0" algn="l">
              <a:lnSpc>
                <a:spcPts val="3551"/>
              </a:lnSpc>
            </a:pPr>
            <a:r>
              <a:rPr lang="en-US" sz="2400">
                <a:solidFill>
                  <a:srgbClr val="000000"/>
                </a:solidFill>
                <a:latin typeface="Blogger"/>
                <a:ea typeface="Blogger"/>
                <a:cs typeface="Blogger"/>
                <a:sym typeface="Blogger"/>
              </a:rPr>
              <a:t>Test the player’s decision making speed and how the player would find the best decision.</a:t>
            </a:r>
          </a:p>
        </p:txBody>
      </p:sp>
      <p:sp>
        <p:nvSpPr>
          <p:cNvPr id="25" name="TextBox 25"/>
          <p:cNvSpPr txBox="1"/>
          <p:nvPr/>
        </p:nvSpPr>
        <p:spPr>
          <a:xfrm>
            <a:off x="11127301" y="5816831"/>
            <a:ext cx="3870027" cy="1800606"/>
          </a:xfrm>
          <a:prstGeom prst="rect">
            <a:avLst/>
          </a:prstGeom>
        </p:spPr>
        <p:txBody>
          <a:bodyPr lIns="0" tIns="0" rIns="0" bIns="0" rtlCol="0" anchor="t">
            <a:spAutoFit/>
          </a:bodyPr>
          <a:lstStyle/>
          <a:p>
            <a:pPr marL="0" lvl="1" indent="0" algn="l">
              <a:lnSpc>
                <a:spcPts val="3551"/>
              </a:lnSpc>
            </a:pPr>
            <a:r>
              <a:rPr lang="en-US" sz="2400">
                <a:solidFill>
                  <a:srgbClr val="000000"/>
                </a:solidFill>
                <a:latin typeface="Blogger"/>
                <a:ea typeface="Blogger"/>
                <a:cs typeface="Blogger"/>
                <a:sym typeface="Blogger"/>
              </a:rPr>
              <a:t>How well the player coordinates through perceived information and tackles the problem with his motor muscles.</a:t>
            </a:r>
          </a:p>
        </p:txBody>
      </p:sp>
      <p:sp>
        <p:nvSpPr>
          <p:cNvPr id="26" name="TextBox 26"/>
          <p:cNvSpPr txBox="1"/>
          <p:nvPr/>
        </p:nvSpPr>
        <p:spPr>
          <a:xfrm>
            <a:off x="3759757" y="3379731"/>
            <a:ext cx="3870027" cy="1352931"/>
          </a:xfrm>
          <a:prstGeom prst="rect">
            <a:avLst/>
          </a:prstGeom>
        </p:spPr>
        <p:txBody>
          <a:bodyPr lIns="0" tIns="0" rIns="0" bIns="0" rtlCol="0" anchor="t">
            <a:spAutoFit/>
          </a:bodyPr>
          <a:lstStyle/>
          <a:p>
            <a:pPr marL="0" lvl="1" indent="0" algn="l">
              <a:lnSpc>
                <a:spcPts val="3551"/>
              </a:lnSpc>
            </a:pPr>
            <a:r>
              <a:rPr lang="en-US" sz="2400">
                <a:solidFill>
                  <a:srgbClr val="000000"/>
                </a:solidFill>
                <a:latin typeface="Blogger"/>
                <a:ea typeface="Blogger"/>
                <a:cs typeface="Blogger"/>
                <a:sym typeface="Blogger"/>
              </a:rPr>
              <a:t>Ability to keep track of all objects such as hostiles, shortcuts on the screen.</a:t>
            </a:r>
          </a:p>
        </p:txBody>
      </p:sp>
      <p:sp>
        <p:nvSpPr>
          <p:cNvPr id="27" name="TextBox 27"/>
          <p:cNvSpPr txBox="1"/>
          <p:nvPr/>
        </p:nvSpPr>
        <p:spPr>
          <a:xfrm>
            <a:off x="11088221" y="8074637"/>
            <a:ext cx="3870027" cy="1800606"/>
          </a:xfrm>
          <a:prstGeom prst="rect">
            <a:avLst/>
          </a:prstGeom>
        </p:spPr>
        <p:txBody>
          <a:bodyPr lIns="0" tIns="0" rIns="0" bIns="0" rtlCol="0" anchor="t">
            <a:spAutoFit/>
          </a:bodyPr>
          <a:lstStyle/>
          <a:p>
            <a:pPr marL="0" lvl="1" indent="0" algn="l">
              <a:lnSpc>
                <a:spcPts val="3551"/>
              </a:lnSpc>
            </a:pPr>
            <a:r>
              <a:rPr lang="en-US" sz="2400">
                <a:solidFill>
                  <a:srgbClr val="000000"/>
                </a:solidFill>
                <a:latin typeface="Blogger"/>
                <a:ea typeface="Blogger"/>
                <a:cs typeface="Blogger"/>
                <a:sym typeface="Blogger"/>
              </a:rPr>
              <a:t>Find a solution to the problem efficiently with new possible ways and learn through the mistakes.</a:t>
            </a:r>
          </a:p>
        </p:txBody>
      </p:sp>
      <p:sp>
        <p:nvSpPr>
          <p:cNvPr id="28" name="TextBox 28"/>
          <p:cNvSpPr txBox="1"/>
          <p:nvPr/>
        </p:nvSpPr>
        <p:spPr>
          <a:xfrm>
            <a:off x="3759757" y="652185"/>
            <a:ext cx="3870027" cy="528955"/>
          </a:xfrm>
          <a:prstGeom prst="rect">
            <a:avLst/>
          </a:prstGeom>
        </p:spPr>
        <p:txBody>
          <a:bodyPr lIns="0" tIns="0" rIns="0" bIns="0" rtlCol="0" anchor="t">
            <a:spAutoFit/>
          </a:bodyPr>
          <a:lstStyle/>
          <a:p>
            <a:pPr marL="0" lvl="0" indent="0" algn="l">
              <a:lnSpc>
                <a:spcPts val="3709"/>
              </a:lnSpc>
              <a:spcBef>
                <a:spcPct val="0"/>
              </a:spcBef>
            </a:pPr>
            <a:r>
              <a:rPr lang="en-US" sz="3499" b="1">
                <a:solidFill>
                  <a:srgbClr val="000000"/>
                </a:solidFill>
                <a:latin typeface="Blogger Bold"/>
                <a:ea typeface="Blogger Bold"/>
                <a:cs typeface="Blogger Bold"/>
                <a:sym typeface="Blogger Bold"/>
              </a:rPr>
              <a:t>Decision Making</a:t>
            </a:r>
          </a:p>
        </p:txBody>
      </p:sp>
      <p:sp>
        <p:nvSpPr>
          <p:cNvPr id="29" name="TextBox 29"/>
          <p:cNvSpPr txBox="1"/>
          <p:nvPr/>
        </p:nvSpPr>
        <p:spPr>
          <a:xfrm>
            <a:off x="11088221" y="4961532"/>
            <a:ext cx="3870027" cy="995680"/>
          </a:xfrm>
          <a:prstGeom prst="rect">
            <a:avLst/>
          </a:prstGeom>
        </p:spPr>
        <p:txBody>
          <a:bodyPr lIns="0" tIns="0" rIns="0" bIns="0" rtlCol="0" anchor="t">
            <a:spAutoFit/>
          </a:bodyPr>
          <a:lstStyle/>
          <a:p>
            <a:pPr marL="0" lvl="0" indent="0" algn="l">
              <a:lnSpc>
                <a:spcPts val="3709"/>
              </a:lnSpc>
              <a:spcBef>
                <a:spcPct val="0"/>
              </a:spcBef>
            </a:pPr>
            <a:r>
              <a:rPr lang="en-US" sz="3499" b="1">
                <a:solidFill>
                  <a:srgbClr val="000000"/>
                </a:solidFill>
                <a:latin typeface="Blogger Bold"/>
                <a:ea typeface="Blogger Bold"/>
                <a:cs typeface="Blogger Bold"/>
                <a:sym typeface="Blogger Bold"/>
              </a:rPr>
              <a:t>Hand Eye Coordination</a:t>
            </a:r>
          </a:p>
        </p:txBody>
      </p:sp>
      <p:sp>
        <p:nvSpPr>
          <p:cNvPr id="30" name="TextBox 30"/>
          <p:cNvSpPr txBox="1"/>
          <p:nvPr/>
        </p:nvSpPr>
        <p:spPr>
          <a:xfrm>
            <a:off x="3759757" y="3036863"/>
            <a:ext cx="3870027" cy="528955"/>
          </a:xfrm>
          <a:prstGeom prst="rect">
            <a:avLst/>
          </a:prstGeom>
        </p:spPr>
        <p:txBody>
          <a:bodyPr lIns="0" tIns="0" rIns="0" bIns="0" rtlCol="0" anchor="t">
            <a:spAutoFit/>
          </a:bodyPr>
          <a:lstStyle/>
          <a:p>
            <a:pPr marL="0" lvl="0" indent="0" algn="l">
              <a:lnSpc>
                <a:spcPts val="3709"/>
              </a:lnSpc>
              <a:spcBef>
                <a:spcPct val="0"/>
              </a:spcBef>
            </a:pPr>
            <a:r>
              <a:rPr lang="en-US" sz="3499" b="1">
                <a:solidFill>
                  <a:srgbClr val="000000"/>
                </a:solidFill>
                <a:latin typeface="Blogger Bold"/>
                <a:ea typeface="Blogger Bold"/>
                <a:cs typeface="Blogger Bold"/>
                <a:sym typeface="Blogger Bold"/>
              </a:rPr>
              <a:t>Perception</a:t>
            </a:r>
          </a:p>
        </p:txBody>
      </p:sp>
      <p:sp>
        <p:nvSpPr>
          <p:cNvPr id="31" name="TextBox 31"/>
          <p:cNvSpPr txBox="1"/>
          <p:nvPr/>
        </p:nvSpPr>
        <p:spPr>
          <a:xfrm>
            <a:off x="11088221" y="7712687"/>
            <a:ext cx="3870027" cy="528955"/>
          </a:xfrm>
          <a:prstGeom prst="rect">
            <a:avLst/>
          </a:prstGeom>
        </p:spPr>
        <p:txBody>
          <a:bodyPr lIns="0" tIns="0" rIns="0" bIns="0" rtlCol="0" anchor="t">
            <a:spAutoFit/>
          </a:bodyPr>
          <a:lstStyle/>
          <a:p>
            <a:pPr marL="0" lvl="0" indent="0" algn="l">
              <a:lnSpc>
                <a:spcPts val="3709"/>
              </a:lnSpc>
              <a:spcBef>
                <a:spcPct val="0"/>
              </a:spcBef>
            </a:pPr>
            <a:r>
              <a:rPr lang="en-US" sz="3499" b="1">
                <a:solidFill>
                  <a:srgbClr val="000000"/>
                </a:solidFill>
                <a:latin typeface="Blogger Bold"/>
                <a:ea typeface="Blogger Bold"/>
                <a:cs typeface="Blogger Bold"/>
                <a:sym typeface="Blogger Bold"/>
              </a:rPr>
              <a:t>Problem Solving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6D0F5"/>
        </a:solidFill>
        <a:effectLst/>
      </p:bgPr>
    </p:bg>
    <p:spTree>
      <p:nvGrpSpPr>
        <p:cNvPr id="1" name=""/>
        <p:cNvGrpSpPr/>
        <p:nvPr/>
      </p:nvGrpSpPr>
      <p:grpSpPr>
        <a:xfrm>
          <a:off x="0" y="0"/>
          <a:ext cx="0" cy="0"/>
          <a:chOff x="0" y="0"/>
          <a:chExt cx="0" cy="0"/>
        </a:xfrm>
      </p:grpSpPr>
      <p:grpSp>
        <p:nvGrpSpPr>
          <p:cNvPr id="2" name="Group 2"/>
          <p:cNvGrpSpPr/>
          <p:nvPr/>
        </p:nvGrpSpPr>
        <p:grpSpPr>
          <a:xfrm>
            <a:off x="-894098" y="5677189"/>
            <a:ext cx="20605971" cy="7173517"/>
            <a:chOff x="0" y="0"/>
            <a:chExt cx="5427087" cy="1889321"/>
          </a:xfrm>
        </p:grpSpPr>
        <p:sp>
          <p:nvSpPr>
            <p:cNvPr id="3" name="Freeform 3"/>
            <p:cNvSpPr/>
            <p:nvPr/>
          </p:nvSpPr>
          <p:spPr>
            <a:xfrm>
              <a:off x="0" y="0"/>
              <a:ext cx="5427087" cy="1889321"/>
            </a:xfrm>
            <a:custGeom>
              <a:avLst/>
              <a:gdLst/>
              <a:ahLst/>
              <a:cxnLst/>
              <a:rect l="l" t="t" r="r" b="b"/>
              <a:pathLst>
                <a:path w="5427087" h="1889321">
                  <a:moveTo>
                    <a:pt x="0" y="0"/>
                  </a:moveTo>
                  <a:lnTo>
                    <a:pt x="5427087" y="0"/>
                  </a:lnTo>
                  <a:lnTo>
                    <a:pt x="5427087" y="1889321"/>
                  </a:lnTo>
                  <a:lnTo>
                    <a:pt x="0" y="1889321"/>
                  </a:lnTo>
                  <a:close/>
                </a:path>
              </a:pathLst>
            </a:custGeom>
            <a:solidFill>
              <a:srgbClr val="3FBA3B"/>
            </a:solidFill>
            <a:ln w="133350" cap="sq">
              <a:solidFill>
                <a:srgbClr val="000000"/>
              </a:solidFill>
              <a:prstDash val="solid"/>
              <a:miter/>
            </a:ln>
          </p:spPr>
        </p:sp>
        <p:sp>
          <p:nvSpPr>
            <p:cNvPr id="4" name="TextBox 4"/>
            <p:cNvSpPr txBox="1"/>
            <p:nvPr/>
          </p:nvSpPr>
          <p:spPr>
            <a:xfrm>
              <a:off x="0" y="-66675"/>
              <a:ext cx="5427087" cy="1955996"/>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320349" y="2231891"/>
            <a:ext cx="2440065" cy="4758993"/>
          </a:xfrm>
          <a:custGeom>
            <a:avLst/>
            <a:gdLst/>
            <a:ahLst/>
            <a:cxnLst/>
            <a:rect l="l" t="t" r="r" b="b"/>
            <a:pathLst>
              <a:path w="2440065" h="4758993">
                <a:moveTo>
                  <a:pt x="0" y="0"/>
                </a:moveTo>
                <a:lnTo>
                  <a:pt x="2440066" y="0"/>
                </a:lnTo>
                <a:lnTo>
                  <a:pt x="2440066" y="4758993"/>
                </a:lnTo>
                <a:lnTo>
                  <a:pt x="0" y="4758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105538" y="2157958"/>
            <a:ext cx="14076924" cy="7038462"/>
          </a:xfrm>
          <a:custGeom>
            <a:avLst/>
            <a:gdLst/>
            <a:ahLst/>
            <a:cxnLst/>
            <a:rect l="l" t="t" r="r" b="b"/>
            <a:pathLst>
              <a:path w="14076924" h="7038462">
                <a:moveTo>
                  <a:pt x="0" y="0"/>
                </a:moveTo>
                <a:lnTo>
                  <a:pt x="14076924" y="0"/>
                </a:lnTo>
                <a:lnTo>
                  <a:pt x="14076924" y="7038462"/>
                </a:lnTo>
                <a:lnTo>
                  <a:pt x="0" y="703846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TextBox 7"/>
          <p:cNvSpPr txBox="1"/>
          <p:nvPr/>
        </p:nvSpPr>
        <p:spPr>
          <a:xfrm>
            <a:off x="3080041" y="4029859"/>
            <a:ext cx="12874060" cy="2997623"/>
          </a:xfrm>
          <a:prstGeom prst="rect">
            <a:avLst/>
          </a:prstGeom>
        </p:spPr>
        <p:txBody>
          <a:bodyPr lIns="0" tIns="0" rIns="0" bIns="0" rtlCol="0" anchor="t">
            <a:spAutoFit/>
          </a:bodyPr>
          <a:lstStyle/>
          <a:p>
            <a:pPr algn="l">
              <a:lnSpc>
                <a:spcPts val="4745"/>
              </a:lnSpc>
            </a:pPr>
            <a:r>
              <a:rPr lang="en-US" sz="3061" b="1">
                <a:solidFill>
                  <a:srgbClr val="000000"/>
                </a:solidFill>
                <a:latin typeface="Blogger Medium"/>
                <a:ea typeface="Blogger Medium"/>
                <a:cs typeface="Blogger Medium"/>
                <a:sym typeface="Blogger Medium"/>
              </a:rPr>
              <a:t>“Making a 2D Game with Godot 4 Engine” – Son Nguyen, Bachelor’s Thesis, May 2024.</a:t>
            </a:r>
          </a:p>
          <a:p>
            <a:pPr algn="l">
              <a:lnSpc>
                <a:spcPts val="4745"/>
              </a:lnSpc>
            </a:pPr>
            <a:endParaRPr lang="en-US" sz="3061" b="1">
              <a:solidFill>
                <a:srgbClr val="000000"/>
              </a:solidFill>
              <a:latin typeface="Blogger Medium"/>
              <a:ea typeface="Blogger Medium"/>
              <a:cs typeface="Blogger Medium"/>
              <a:sym typeface="Blogger Medium"/>
            </a:endParaRPr>
          </a:p>
          <a:p>
            <a:pPr marL="0" lvl="0" indent="0" algn="l">
              <a:lnSpc>
                <a:spcPts val="4745"/>
              </a:lnSpc>
              <a:spcBef>
                <a:spcPct val="0"/>
              </a:spcBef>
            </a:pPr>
            <a:r>
              <a:rPr lang="en-US" sz="3061" b="1">
                <a:solidFill>
                  <a:srgbClr val="000000"/>
                </a:solidFill>
                <a:latin typeface="Blogger Medium"/>
                <a:ea typeface="Blogger Medium"/>
                <a:cs typeface="Blogger Medium"/>
                <a:sym typeface="Blogger Medium"/>
              </a:rPr>
              <a:t>“Game Development Using the Open-Source Godot Game Engine” – Tero Salmela, May 2022.</a:t>
            </a:r>
          </a:p>
        </p:txBody>
      </p:sp>
      <p:pic>
        <p:nvPicPr>
          <p:cNvPr id="8" name="Picture 8"/>
          <p:cNvPicPr>
            <a:picLocks noChangeAspect="1"/>
          </p:cNvPicPr>
          <p:nvPr/>
        </p:nvPicPr>
        <p:blipFill>
          <a:blip r:embed="rId6"/>
          <a:srcRect/>
          <a:stretch>
            <a:fillRect/>
          </a:stretch>
        </p:blipFill>
        <p:spPr>
          <a:xfrm>
            <a:off x="858549" y="562777"/>
            <a:ext cx="3097903" cy="929371"/>
          </a:xfrm>
          <a:prstGeom prst="rect">
            <a:avLst/>
          </a:prstGeom>
        </p:spPr>
      </p:pic>
      <p:pic>
        <p:nvPicPr>
          <p:cNvPr id="9" name="Picture 9"/>
          <p:cNvPicPr>
            <a:picLocks noChangeAspect="1"/>
          </p:cNvPicPr>
          <p:nvPr/>
        </p:nvPicPr>
        <p:blipFill>
          <a:blip r:embed="rId7"/>
          <a:srcRect/>
          <a:stretch>
            <a:fillRect/>
          </a:stretch>
        </p:blipFill>
        <p:spPr>
          <a:xfrm>
            <a:off x="15392423" y="562777"/>
            <a:ext cx="2168080" cy="845551"/>
          </a:xfrm>
          <a:prstGeom prst="rect">
            <a:avLst/>
          </a:prstGeom>
        </p:spPr>
      </p:pic>
      <p:grpSp>
        <p:nvGrpSpPr>
          <p:cNvPr id="10" name="Group 10"/>
          <p:cNvGrpSpPr/>
          <p:nvPr/>
        </p:nvGrpSpPr>
        <p:grpSpPr>
          <a:xfrm>
            <a:off x="10366983" y="605924"/>
            <a:ext cx="4561975" cy="843077"/>
            <a:chOff x="0" y="0"/>
            <a:chExt cx="6082633" cy="1124102"/>
          </a:xfrm>
        </p:grpSpPr>
        <p:sp>
          <p:nvSpPr>
            <p:cNvPr id="11" name="Freeform 11"/>
            <p:cNvSpPr/>
            <p:nvPr/>
          </p:nvSpPr>
          <p:spPr>
            <a:xfrm>
              <a:off x="0"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239633"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2479265" y="0"/>
              <a:ext cx="1124102" cy="1124102"/>
            </a:xfrm>
            <a:custGeom>
              <a:avLst/>
              <a:gdLst/>
              <a:ahLst/>
              <a:cxnLst/>
              <a:rect l="l" t="t" r="r" b="b"/>
              <a:pathLst>
                <a:path w="1124102" h="1124102">
                  <a:moveTo>
                    <a:pt x="0" y="0"/>
                  </a:moveTo>
                  <a:lnTo>
                    <a:pt x="1124103" y="0"/>
                  </a:lnTo>
                  <a:lnTo>
                    <a:pt x="1124103" y="1124102"/>
                  </a:lnTo>
                  <a:lnTo>
                    <a:pt x="0" y="112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3718898" y="0"/>
              <a:ext cx="1124102" cy="1124102"/>
            </a:xfrm>
            <a:custGeom>
              <a:avLst/>
              <a:gdLst/>
              <a:ahLst/>
              <a:cxnLst/>
              <a:rect l="l" t="t" r="r" b="b"/>
              <a:pathLst>
                <a:path w="1124102" h="1124102">
                  <a:moveTo>
                    <a:pt x="0" y="0"/>
                  </a:moveTo>
                  <a:lnTo>
                    <a:pt x="1124102" y="0"/>
                  </a:lnTo>
                  <a:lnTo>
                    <a:pt x="1124102" y="1124102"/>
                  </a:lnTo>
                  <a:lnTo>
                    <a:pt x="0" y="112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4958530" y="0"/>
              <a:ext cx="1124102" cy="1124102"/>
            </a:xfrm>
            <a:custGeom>
              <a:avLst/>
              <a:gdLst/>
              <a:ahLst/>
              <a:cxnLst/>
              <a:rect l="l" t="t" r="r" b="b"/>
              <a:pathLst>
                <a:path w="1124102" h="1124102">
                  <a:moveTo>
                    <a:pt x="0" y="0"/>
                  </a:moveTo>
                  <a:lnTo>
                    <a:pt x="1124103" y="0"/>
                  </a:lnTo>
                  <a:lnTo>
                    <a:pt x="1124103" y="1124102"/>
                  </a:lnTo>
                  <a:lnTo>
                    <a:pt x="0" y="1124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6" name="Freeform 16"/>
          <p:cNvSpPr/>
          <p:nvPr/>
        </p:nvSpPr>
        <p:spPr>
          <a:xfrm>
            <a:off x="8289582" y="1398804"/>
            <a:ext cx="1708837" cy="1708837"/>
          </a:xfrm>
          <a:custGeom>
            <a:avLst/>
            <a:gdLst/>
            <a:ahLst/>
            <a:cxnLst/>
            <a:rect l="l" t="t" r="r" b="b"/>
            <a:pathLst>
              <a:path w="1708837" h="1708837">
                <a:moveTo>
                  <a:pt x="0" y="0"/>
                </a:moveTo>
                <a:lnTo>
                  <a:pt x="1708836" y="0"/>
                </a:lnTo>
                <a:lnTo>
                  <a:pt x="1708836" y="1708836"/>
                </a:lnTo>
                <a:lnTo>
                  <a:pt x="0" y="17088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8612146" y="1748445"/>
            <a:ext cx="1063707" cy="1009555"/>
          </a:xfrm>
          <a:custGeom>
            <a:avLst/>
            <a:gdLst/>
            <a:ahLst/>
            <a:cxnLst/>
            <a:rect l="l" t="t" r="r" b="b"/>
            <a:pathLst>
              <a:path w="1063707" h="1009555">
                <a:moveTo>
                  <a:pt x="0" y="0"/>
                </a:moveTo>
                <a:lnTo>
                  <a:pt x="1063708" y="0"/>
                </a:lnTo>
                <a:lnTo>
                  <a:pt x="1063708" y="1009554"/>
                </a:lnTo>
                <a:lnTo>
                  <a:pt x="0" y="100955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8" name="Freeform 18"/>
          <p:cNvSpPr/>
          <p:nvPr/>
        </p:nvSpPr>
        <p:spPr>
          <a:xfrm>
            <a:off x="891682" y="7730626"/>
            <a:ext cx="3219875" cy="2084137"/>
          </a:xfrm>
          <a:custGeom>
            <a:avLst/>
            <a:gdLst/>
            <a:ahLst/>
            <a:cxnLst/>
            <a:rect l="l" t="t" r="r" b="b"/>
            <a:pathLst>
              <a:path w="3219875" h="2084137">
                <a:moveTo>
                  <a:pt x="0" y="0"/>
                </a:moveTo>
                <a:lnTo>
                  <a:pt x="3219875" y="0"/>
                </a:lnTo>
                <a:lnTo>
                  <a:pt x="3219875" y="2084137"/>
                </a:lnTo>
                <a:lnTo>
                  <a:pt x="0" y="20841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TextBox 19"/>
          <p:cNvSpPr txBox="1"/>
          <p:nvPr/>
        </p:nvSpPr>
        <p:spPr>
          <a:xfrm>
            <a:off x="4829191" y="2945715"/>
            <a:ext cx="8629618" cy="728134"/>
          </a:xfrm>
          <a:prstGeom prst="rect">
            <a:avLst/>
          </a:prstGeom>
        </p:spPr>
        <p:txBody>
          <a:bodyPr lIns="0" tIns="0" rIns="0" bIns="0" rtlCol="0" anchor="t">
            <a:spAutoFit/>
          </a:bodyPr>
          <a:lstStyle/>
          <a:p>
            <a:pPr marL="0" lvl="0" indent="0" algn="ctr">
              <a:lnSpc>
                <a:spcPts val="5830"/>
              </a:lnSpc>
              <a:spcBef>
                <a:spcPct val="0"/>
              </a:spcBef>
            </a:pPr>
            <a:r>
              <a:rPr lang="en-US" sz="3761" b="1">
                <a:solidFill>
                  <a:srgbClr val="000000"/>
                </a:solidFill>
                <a:latin typeface="Blogger Bold"/>
                <a:ea typeface="Blogger Bold"/>
                <a:cs typeface="Blogger Bold"/>
                <a:sym typeface="Blogger Bold"/>
              </a:rPr>
              <a:t>References</a:t>
            </a:r>
          </a:p>
        </p:txBody>
      </p:sp>
      <p:pic>
        <p:nvPicPr>
          <p:cNvPr id="20" name="Picture 20"/>
          <p:cNvPicPr>
            <a:picLocks noChangeAspect="1"/>
          </p:cNvPicPr>
          <p:nvPr/>
        </p:nvPicPr>
        <p:blipFill>
          <a:blip r:embed="rId16"/>
          <a:srcRect/>
          <a:stretch>
            <a:fillRect/>
          </a:stretch>
        </p:blipFill>
        <p:spPr>
          <a:xfrm>
            <a:off x="2501619" y="4163209"/>
            <a:ext cx="483315" cy="516914"/>
          </a:xfrm>
          <a:prstGeom prst="rect">
            <a:avLst/>
          </a:prstGeom>
        </p:spPr>
      </p:pic>
      <p:pic>
        <p:nvPicPr>
          <p:cNvPr id="21" name="Picture 21"/>
          <p:cNvPicPr>
            <a:picLocks noChangeAspect="1"/>
          </p:cNvPicPr>
          <p:nvPr/>
        </p:nvPicPr>
        <p:blipFill>
          <a:blip r:embed="rId16"/>
          <a:srcRect/>
          <a:stretch>
            <a:fillRect/>
          </a:stretch>
        </p:blipFill>
        <p:spPr>
          <a:xfrm>
            <a:off x="2501619" y="5946918"/>
            <a:ext cx="483315" cy="5169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Custom</PresentationFormat>
  <Paragraphs>54</Paragraphs>
  <Slides>10</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Blogger Medium</vt:lpstr>
      <vt:lpstr>Calibri</vt:lpstr>
      <vt:lpstr>Arial</vt:lpstr>
      <vt:lpstr>SuperDario</vt:lpstr>
      <vt:lpstr>Blogger Bold</vt:lpstr>
      <vt:lpstr>Blogger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Uni-Thon Game Presentation</dc:title>
  <cp:lastModifiedBy>Varun Joshi</cp:lastModifiedBy>
  <cp:revision>2</cp:revision>
  <dcterms:created xsi:type="dcterms:W3CDTF">2006-08-16T00:00:00Z</dcterms:created>
  <dcterms:modified xsi:type="dcterms:W3CDTF">2025-12-03T05:25:19Z</dcterms:modified>
  <dc:identifier>DAGePXDrf4g</dc:identifier>
</cp:coreProperties>
</file>